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12/6/2014</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7924800" y="6416675"/>
            <a:ext cx="762000" cy="365125"/>
          </a:xfrm>
        </p:spPr>
        <p:txBody>
          <a:bodyPr/>
          <a:lstStyle/>
          <a:p>
            <a:fld id="{69E29E33-B620-47F9-BB04-8846C2A5AFC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12/6/2014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12/6/2014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12/6/2014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12/6/2014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12/6/2014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12/6/2014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eaLnBrk="1" latinLnBrk="0" hangingPunct="1"/>
            <a:fld id="{7CB97365-EBCA-4027-87D5-99FC1D4DF0BB}" type="datetimeFigureOut">
              <a:rPr lang="en-US" smtClean="0"/>
              <a:pPr eaLnBrk="1" latinLnBrk="0" hangingPunct="1"/>
              <a:t>12/6/2014</a:t>
            </a:fld>
            <a:endParaRPr lang="en-US">
              <a:solidFill>
                <a:schemeClr val="tx1">
                  <a:shade val="50000"/>
                </a:scheme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0" lang="en-US">
              <a:solidFill>
                <a:schemeClr val="tx1">
                  <a:shade val="50000"/>
                </a:scheme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itpro.ir/Profiles/UNIT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به نام خدا</a:t>
            </a:r>
            <a:endParaRPr lang="fa-IR" dirty="0"/>
          </a:p>
        </p:txBody>
      </p:sp>
      <p:sp>
        <p:nvSpPr>
          <p:cNvPr id="3" name="Content Placeholder 2"/>
          <p:cNvSpPr>
            <a:spLocks noGrp="1"/>
          </p:cNvSpPr>
          <p:nvPr>
            <p:ph idx="1"/>
          </p:nvPr>
        </p:nvSpPr>
        <p:spPr/>
        <p:txBody>
          <a:bodyPr/>
          <a:lstStyle/>
          <a:p>
            <a:endParaRPr lang="fa-IR" dirty="0"/>
          </a:p>
        </p:txBody>
      </p:sp>
    </p:spTree>
    <p:extLst>
      <p:ext uri="{BB962C8B-B14F-4D97-AF65-F5344CB8AC3E}">
        <p14:creationId xmlns:p14="http://schemas.microsoft.com/office/powerpoint/2010/main" val="1749926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26984"/>
          </a:xfrm>
        </p:spPr>
        <p:txBody>
          <a:bodyPr>
            <a:normAutofit fontScale="90000"/>
          </a:bodyPr>
          <a:lstStyle/>
          <a:p>
            <a:r>
              <a:rPr lang="en-US" sz="3200" dirty="0"/>
              <a:t/>
            </a:r>
            <a:br>
              <a:rPr lang="en-US" sz="3200" dirty="0"/>
            </a:br>
            <a:r>
              <a:rPr lang="en-US" sz="3200" b="0" dirty="0">
                <a:solidFill>
                  <a:srgbClr val="232323"/>
                </a:solidFill>
                <a:effectLst/>
                <a:latin typeface="BYekan"/>
              </a:rPr>
              <a:t>Key loggers </a:t>
            </a:r>
            <a:r>
              <a:rPr lang="fa-IR" sz="3200" b="0" dirty="0">
                <a:solidFill>
                  <a:srgbClr val="232323"/>
                </a:solidFill>
                <a:effectLst/>
                <a:latin typeface="BYekan"/>
              </a:rPr>
              <a:t>یا ثبت کننده وقایع صفحه کلید</a:t>
            </a:r>
            <a:endParaRPr lang="fa-IR" sz="3200" dirty="0"/>
          </a:p>
        </p:txBody>
      </p:sp>
      <p:sp>
        <p:nvSpPr>
          <p:cNvPr id="3" name="Content Placeholder 2"/>
          <p:cNvSpPr>
            <a:spLocks noGrp="1"/>
          </p:cNvSpPr>
          <p:nvPr>
            <p:ph idx="1"/>
          </p:nvPr>
        </p:nvSpPr>
        <p:spPr/>
        <p:txBody>
          <a:bodyPr>
            <a:normAutofit fontScale="92500" lnSpcReduction="20000"/>
          </a:bodyPr>
          <a:lstStyle/>
          <a:p>
            <a:r>
              <a:rPr lang="fa-IR" dirty="0">
                <a:solidFill>
                  <a:srgbClr val="002060"/>
                </a:solidFill>
                <a:latin typeface="tahoma"/>
              </a:rPr>
              <a:t>یکی از راه هایی که هکرها رمزهای عبور شما را بدست می آوردند </a:t>
            </a:r>
            <a:r>
              <a:rPr lang="en-US" dirty="0" err="1">
                <a:solidFill>
                  <a:srgbClr val="002060"/>
                </a:solidFill>
                <a:latin typeface="tahoma"/>
              </a:rPr>
              <a:t>Keylogger</a:t>
            </a:r>
            <a:r>
              <a:rPr lang="en-US" dirty="0">
                <a:solidFill>
                  <a:srgbClr val="002060"/>
                </a:solidFill>
                <a:latin typeface="tahoma"/>
              </a:rPr>
              <a:t> </a:t>
            </a:r>
            <a:r>
              <a:rPr lang="fa-IR" dirty="0">
                <a:solidFill>
                  <a:srgbClr val="002060"/>
                </a:solidFill>
                <a:latin typeface="tahoma"/>
              </a:rPr>
              <a:t>ها هستند. نرم افزارها یا سخت افزارهای مخرب و خطرناکی که در واقع عصای دست یک هکر است و به کمک آن به سادگی رمز عبور فرد قربانی بدست می آید . اما بد نیست که ساختار و عملکرد این ابزارها را با هم بررسی کنیم . برنامه های این ابزارها در پس زمینه نرم افزاهای دیگر و بدون این که ما متوجه شویم اجرا می شود. فرض کنید شما در یک سازمان و یا محیط اداری قرار دارید و طبق روال روزانه کار خودتان ، قصد مرور نامه های شخصیتان را دارید. نام کاربری و کلمه رمز عبور خود را وارد می کنید و به مرور نامه ها و اسنادتان می پردازید. اما در این میان کار</a:t>
            </a:r>
            <a:r>
              <a:rPr lang="en-US" dirty="0" err="1">
                <a:solidFill>
                  <a:srgbClr val="002060"/>
                </a:solidFill>
                <a:latin typeface="tahoma"/>
              </a:rPr>
              <a:t>Keylogger</a:t>
            </a:r>
            <a:r>
              <a:rPr lang="en-US" dirty="0">
                <a:solidFill>
                  <a:srgbClr val="002060"/>
                </a:solidFill>
                <a:latin typeface="tahoma"/>
              </a:rPr>
              <a:t> </a:t>
            </a:r>
            <a:r>
              <a:rPr lang="fa-IR" dirty="0">
                <a:solidFill>
                  <a:srgbClr val="002060"/>
                </a:solidFill>
                <a:latin typeface="tahoma"/>
              </a:rPr>
              <a:t>چیست؟ </a:t>
            </a:r>
            <a:r>
              <a:rPr lang="en-US" dirty="0" err="1">
                <a:solidFill>
                  <a:srgbClr val="002060"/>
                </a:solidFill>
                <a:latin typeface="tahoma"/>
              </a:rPr>
              <a:t>Keylogger</a:t>
            </a:r>
            <a:r>
              <a:rPr lang="en-US" dirty="0">
                <a:solidFill>
                  <a:srgbClr val="002060"/>
                </a:solidFill>
                <a:latin typeface="tahoma"/>
              </a:rPr>
              <a:t> </a:t>
            </a:r>
            <a:r>
              <a:rPr lang="fa-IR" dirty="0">
                <a:solidFill>
                  <a:srgbClr val="002060"/>
                </a:solidFill>
                <a:latin typeface="tahoma"/>
              </a:rPr>
              <a:t>تمامی دکمه ها و کلیدهایی که شما توسط صفحه کلیدتان زده اید را ذخیره کرده، و تمام آنها را در قالب یک فایل برای مهاجم ارسال می کند. </a:t>
            </a:r>
            <a:r>
              <a:rPr lang="fa-IR" dirty="0">
                <a:solidFill>
                  <a:srgbClr val="002060"/>
                </a:solidFill>
              </a:rPr>
              <a:t/>
            </a:r>
            <a:br>
              <a:rPr lang="fa-IR" dirty="0">
                <a:solidFill>
                  <a:srgbClr val="002060"/>
                </a:solidFill>
              </a:rPr>
            </a:br>
            <a:endParaRPr lang="fa-IR" dirty="0">
              <a:solidFill>
                <a:srgbClr val="002060"/>
              </a:solidFill>
            </a:endParaRPr>
          </a:p>
        </p:txBody>
      </p:sp>
    </p:spTree>
    <p:extLst>
      <p:ext uri="{BB962C8B-B14F-4D97-AF65-F5344CB8AC3E}">
        <p14:creationId xmlns:p14="http://schemas.microsoft.com/office/powerpoint/2010/main" val="1816996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3200" b="0" dirty="0">
                <a:solidFill>
                  <a:srgbClr val="232323"/>
                </a:solidFill>
                <a:effectLst/>
                <a:latin typeface="BYekan"/>
              </a:rPr>
              <a:t/>
            </a:r>
            <a:br>
              <a:rPr lang="en-US" sz="3200" b="0" dirty="0">
                <a:solidFill>
                  <a:srgbClr val="232323"/>
                </a:solidFill>
                <a:effectLst/>
                <a:latin typeface="BYekan"/>
              </a:rPr>
            </a:br>
            <a:r>
              <a:rPr lang="en-US" sz="3200" b="0" dirty="0">
                <a:solidFill>
                  <a:srgbClr val="232323"/>
                </a:solidFill>
                <a:effectLst/>
                <a:latin typeface="BYekan"/>
              </a:rPr>
              <a:t>Key loggers </a:t>
            </a:r>
            <a:r>
              <a:rPr lang="fa-IR" sz="3200" b="0" dirty="0">
                <a:solidFill>
                  <a:srgbClr val="232323"/>
                </a:solidFill>
                <a:effectLst/>
                <a:latin typeface="BYekan"/>
              </a:rPr>
              <a:t>یا ثبت کننده وقایع صفحه کلید</a:t>
            </a:r>
            <a:br>
              <a:rPr lang="fa-IR" sz="3200" b="0" dirty="0">
                <a:solidFill>
                  <a:srgbClr val="232323"/>
                </a:solidFill>
                <a:effectLst/>
                <a:latin typeface="BYekan"/>
              </a:rPr>
            </a:br>
            <a:r>
              <a:rPr lang="fa-IR" sz="3200" dirty="0"/>
              <a:t/>
            </a:r>
            <a:br>
              <a:rPr lang="fa-IR" sz="3200" dirty="0"/>
            </a:br>
            <a:endParaRPr lang="fa-IR" sz="3200" dirty="0"/>
          </a:p>
        </p:txBody>
      </p:sp>
      <p:sp>
        <p:nvSpPr>
          <p:cNvPr id="3" name="Content Placeholder 2"/>
          <p:cNvSpPr>
            <a:spLocks noGrp="1"/>
          </p:cNvSpPr>
          <p:nvPr>
            <p:ph idx="1"/>
          </p:nvPr>
        </p:nvSpPr>
        <p:spPr/>
        <p:txBody>
          <a:bodyPr>
            <a:noAutofit/>
          </a:bodyPr>
          <a:lstStyle/>
          <a:p>
            <a:pPr algn="ctr"/>
            <a:r>
              <a:rPr lang="fa-IR" sz="2000" dirty="0">
                <a:solidFill>
                  <a:srgbClr val="002060"/>
                </a:solidFill>
                <a:latin typeface="tahoma"/>
              </a:rPr>
              <a:t>بله به همین سادگی شما نام کاربری و رمز عبوری که در سیستم خود زده اید را برای هکر یا مهاجم ارسال کرده اید. پس صرفاً سریع تایپ کردن رمز عبور و یا این که کسی به هنگام تایپ کردن دست شما را نبیند و یا استفاده از کلمات طولانی، امنیت شما را تأمین نمی کند. حتی بد نیست این نکته را هم بدانید که برخی از هکرهای بسیار باهوش از روی صدا هم رمزهای عبور را بدست می آورند. اگر توجه کرده باشید هر کدام از کلیدهای تلفن صدای بخصوصی دارد یعنی با زدن هر دکمه شما صدای متفاوتی را می شنوید. خب در اینجا یک مهاجم با شنود کردن مکالمات تلفنی شما و به خاطر سپردن صدای کلیدهایی که شما برای درج شماره حسابتان و یا رمزتان زده اید رمز عبور شما را بدست می آورد. مثلاً 16 صدای اولی که وارده شده مربوطه به شماره حساب و بقیه هم قطعاً رمز عبور شما خواهد بود. همین امر در یک محیط خیلی ساده تر و در هر جای دیگری هم می تواند اتفاق بیافتد مثلاً وقتی چند نفر در یک اتاق هستند، حتی صدای تایپ شما با صفحه کلید هم می تواند به یک مهاجم حرفه ای و با هوش کمک کند که شما کدام کلیدها را فشرده اید.پس باز هم تأکید می کنم که تا حد ممکن از کلمات عبور </a:t>
            </a:r>
            <a:r>
              <a:rPr lang="en-US" sz="2000" dirty="0">
                <a:solidFill>
                  <a:srgbClr val="002060"/>
                </a:solidFill>
                <a:latin typeface="tahoma"/>
              </a:rPr>
              <a:t>Intricate </a:t>
            </a:r>
            <a:r>
              <a:rPr lang="fa-IR" sz="2000" dirty="0">
                <a:solidFill>
                  <a:srgbClr val="002060"/>
                </a:solidFill>
                <a:latin typeface="tahoma"/>
              </a:rPr>
              <a:t>یا سخت و دشوار استفاده کنید. اگر کمی توجه کرده باشید برای همین مورد است که هنگام خریدهای اینترنتی و یا سیستم های انتقال وجوه بانکی و اینترنتی و ... در صفحات مرورگر اینترنتی به شما پیشنهاد می شود که به جای </a:t>
            </a:r>
            <a:r>
              <a:rPr lang="en-US" sz="2000" dirty="0">
                <a:solidFill>
                  <a:srgbClr val="002060"/>
                </a:solidFill>
                <a:latin typeface="tahoma"/>
              </a:rPr>
              <a:t>keyboard </a:t>
            </a:r>
            <a:r>
              <a:rPr lang="fa-IR" sz="2000" dirty="0">
                <a:solidFill>
                  <a:srgbClr val="002060"/>
                </a:solidFill>
                <a:latin typeface="tahoma"/>
              </a:rPr>
              <a:t>از صفحه کلید روی خود صفحه و با کمک ماوس رمز عبورتان را وارد کنید</a:t>
            </a:r>
            <a:endParaRPr lang="fa-IR" sz="2000" dirty="0">
              <a:solidFill>
                <a:srgbClr val="002060"/>
              </a:solidFill>
            </a:endParaRPr>
          </a:p>
        </p:txBody>
      </p:sp>
    </p:spTree>
    <p:extLst>
      <p:ext uri="{BB962C8B-B14F-4D97-AF65-F5344CB8AC3E}">
        <p14:creationId xmlns:p14="http://schemas.microsoft.com/office/powerpoint/2010/main" val="3076832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
            </a:r>
            <a:br>
              <a:rPr lang="en-US" sz="3200" dirty="0"/>
            </a:br>
            <a:r>
              <a:rPr lang="en-US" sz="3200" b="0" dirty="0">
                <a:solidFill>
                  <a:srgbClr val="232323"/>
                </a:solidFill>
                <a:effectLst/>
                <a:latin typeface="BYekan"/>
              </a:rPr>
              <a:t>Key loggers </a:t>
            </a:r>
            <a:r>
              <a:rPr lang="fa-IR" sz="3200" b="0" dirty="0">
                <a:solidFill>
                  <a:srgbClr val="232323"/>
                </a:solidFill>
                <a:effectLst/>
                <a:latin typeface="BYekan"/>
              </a:rPr>
              <a:t>یا ثبت کننده وقایع صفحه کلید</a:t>
            </a:r>
            <a:endParaRPr lang="fa-IR" sz="3200" dirty="0"/>
          </a:p>
        </p:txBody>
      </p:sp>
      <p:sp>
        <p:nvSpPr>
          <p:cNvPr id="3" name="Content Placeholder 2"/>
          <p:cNvSpPr>
            <a:spLocks noGrp="1"/>
          </p:cNvSpPr>
          <p:nvPr>
            <p:ph idx="1"/>
          </p:nvPr>
        </p:nvSpPr>
        <p:spPr/>
        <p:txBody>
          <a:bodyPr>
            <a:normAutofit fontScale="92500" lnSpcReduction="20000"/>
          </a:bodyPr>
          <a:lstStyle/>
          <a:p>
            <a:r>
              <a:rPr lang="fa-IR" dirty="0">
                <a:solidFill>
                  <a:srgbClr val="002060"/>
                </a:solidFill>
                <a:latin typeface="tahoma"/>
              </a:rPr>
              <a:t>خب شاید با خودتان بگویید که چرا این قدر صورت مسئله را سخت و پیچیده می کنیم؟ اما درک این واقعیت و موضوع زمانی هست که شما مشغول انتقال رقم های سنگین بین حساب های بانکی خودتان و یا ارسال نامه های سری و محرمانه سازمانی و... هستید.خوب بیادم هست در سال های گذشته ،زمانی که افراد حرف از ویروس و ویروس کشی در سیستم های کامپوتری را می زدند، همه با تعجب می پرسیدند ویروس؟! تا با فراگیر شدن آنها حتی انواع آنتی ویروس ها هم به بازار عرضه شد. حالا همین مورد هم درباره </a:t>
            </a:r>
            <a:r>
              <a:rPr lang="en-US" dirty="0" err="1">
                <a:solidFill>
                  <a:srgbClr val="002060"/>
                </a:solidFill>
                <a:latin typeface="tahoma"/>
              </a:rPr>
              <a:t>Keylogger</a:t>
            </a:r>
            <a:r>
              <a:rPr lang="en-US" dirty="0">
                <a:solidFill>
                  <a:srgbClr val="002060"/>
                </a:solidFill>
                <a:latin typeface="tahoma"/>
              </a:rPr>
              <a:t> </a:t>
            </a:r>
            <a:r>
              <a:rPr lang="fa-IR" dirty="0">
                <a:solidFill>
                  <a:srgbClr val="002060"/>
                </a:solidFill>
                <a:latin typeface="tahoma"/>
              </a:rPr>
              <a:t>ها کاملاً صدق می کند.حتی من پیشبینی می کنم که مثل آنتی ویروس ها روزی روی هر</a:t>
            </a:r>
            <a:r>
              <a:rPr lang="en-US" dirty="0">
                <a:solidFill>
                  <a:srgbClr val="002060"/>
                </a:solidFill>
                <a:latin typeface="tahoma"/>
              </a:rPr>
              <a:t>PC </a:t>
            </a:r>
            <a:r>
              <a:rPr lang="fa-IR" dirty="0">
                <a:solidFill>
                  <a:srgbClr val="002060"/>
                </a:solidFill>
                <a:latin typeface="tahoma"/>
              </a:rPr>
              <a:t>یک </a:t>
            </a:r>
            <a:r>
              <a:rPr lang="en-US" dirty="0">
                <a:solidFill>
                  <a:srgbClr val="002060"/>
                </a:solidFill>
                <a:latin typeface="tahoma"/>
              </a:rPr>
              <a:t>Anti-</a:t>
            </a:r>
            <a:r>
              <a:rPr lang="en-US" dirty="0" err="1">
                <a:solidFill>
                  <a:srgbClr val="002060"/>
                </a:solidFill>
                <a:latin typeface="tahoma"/>
              </a:rPr>
              <a:t>keylogger</a:t>
            </a:r>
            <a:r>
              <a:rPr lang="en-US" dirty="0">
                <a:solidFill>
                  <a:srgbClr val="002060"/>
                </a:solidFill>
                <a:latin typeface="tahoma"/>
              </a:rPr>
              <a:t> </a:t>
            </a:r>
            <a:r>
              <a:rPr lang="fa-IR" dirty="0">
                <a:solidFill>
                  <a:srgbClr val="002060"/>
                </a:solidFill>
                <a:latin typeface="tahoma"/>
              </a:rPr>
              <a:t>هم نصب شود.البته برخی از نرم افزارهای آنتی ویروس که به حالت چند وجهی ویروس های را جستجو می کنند و به شکل </a:t>
            </a:r>
            <a:r>
              <a:rPr lang="en-US" dirty="0">
                <a:solidFill>
                  <a:srgbClr val="002060"/>
                </a:solidFill>
                <a:latin typeface="tahoma"/>
              </a:rPr>
              <a:t>Anti-X </a:t>
            </a:r>
            <a:r>
              <a:rPr lang="fa-IR" dirty="0">
                <a:solidFill>
                  <a:srgbClr val="002060"/>
                </a:solidFill>
                <a:latin typeface="tahoma"/>
              </a:rPr>
              <a:t>بر روی سیستم شما نصب می شوند قادر به شناسایی برخی از </a:t>
            </a:r>
            <a:r>
              <a:rPr lang="en-US" dirty="0" err="1">
                <a:solidFill>
                  <a:srgbClr val="002060"/>
                </a:solidFill>
                <a:latin typeface="tahoma"/>
              </a:rPr>
              <a:t>Keylogger</a:t>
            </a:r>
            <a:r>
              <a:rPr lang="en-US" dirty="0">
                <a:solidFill>
                  <a:srgbClr val="002060"/>
                </a:solidFill>
                <a:latin typeface="tahoma"/>
              </a:rPr>
              <a:t> </a:t>
            </a:r>
            <a:r>
              <a:rPr lang="fa-IR" dirty="0">
                <a:solidFill>
                  <a:srgbClr val="002060"/>
                </a:solidFill>
                <a:latin typeface="tahoma"/>
              </a:rPr>
              <a:t>ها بر روی سیتسم هستند ،</a:t>
            </a:r>
            <a:endParaRPr lang="fa-IR" dirty="0">
              <a:solidFill>
                <a:srgbClr val="002060"/>
              </a:solidFill>
            </a:endParaRPr>
          </a:p>
        </p:txBody>
      </p:sp>
    </p:spTree>
    <p:extLst>
      <p:ext uri="{BB962C8B-B14F-4D97-AF65-F5344CB8AC3E}">
        <p14:creationId xmlns:p14="http://schemas.microsoft.com/office/powerpoint/2010/main" val="1003778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0" dirty="0">
                <a:solidFill>
                  <a:srgbClr val="053380"/>
                </a:solidFill>
                <a:effectLst/>
                <a:latin typeface="Yekan"/>
              </a:rPr>
              <a:t>۷ روش برای مقابله با هک شدن در گوشی های هوشمند</a:t>
            </a:r>
            <a:endParaRPr lang="fa-IR" dirty="0"/>
          </a:p>
        </p:txBody>
      </p:sp>
      <p:sp>
        <p:nvSpPr>
          <p:cNvPr id="3" name="Content Placeholder 2"/>
          <p:cNvSpPr>
            <a:spLocks noGrp="1"/>
          </p:cNvSpPr>
          <p:nvPr>
            <p:ph idx="1"/>
          </p:nvPr>
        </p:nvSpPr>
        <p:spPr/>
        <p:txBody>
          <a:bodyPr>
            <a:normAutofit fontScale="70000" lnSpcReduction="20000"/>
          </a:bodyPr>
          <a:lstStyle/>
          <a:p>
            <a:pPr algn="just"/>
            <a:r>
              <a:rPr lang="fa-IR" dirty="0">
                <a:solidFill>
                  <a:schemeClr val="bg1">
                    <a:lumMod val="95000"/>
                    <a:lumOff val="5000"/>
                  </a:schemeClr>
                </a:solidFill>
                <a:latin typeface="Tahoma"/>
              </a:rPr>
              <a:t>۱ – هر وقت به اینترنت متصل می شوید آدرس هایی را که می خواهید وارد کنید با پیشخوان   </a:t>
            </a:r>
            <a:r>
              <a:rPr lang="en-US" dirty="0">
                <a:solidFill>
                  <a:schemeClr val="bg1">
                    <a:lumMod val="95000"/>
                    <a:lumOff val="5000"/>
                  </a:schemeClr>
                </a:solidFill>
                <a:latin typeface="Tahoma"/>
              </a:rPr>
              <a:t>HTTPS  </a:t>
            </a:r>
            <a:r>
              <a:rPr lang="fa-IR" dirty="0">
                <a:solidFill>
                  <a:schemeClr val="bg1">
                    <a:lumMod val="95000"/>
                    <a:lumOff val="5000"/>
                  </a:schemeClr>
                </a:solidFill>
                <a:latin typeface="Tahoma"/>
              </a:rPr>
              <a:t>وارد کنید تا بعضی از روش هایی که احتمال هک شدن گوشی شما را می دهد از کار بی افتاد و دسترسی های احتمالی را غیر فعال کند .  اگر  هم برای بررسی ایمیل های خود از مرورگر گوشیتان استفاده می کنید از همین روش بهره گیری کنید چراکه این روش بسیار رایج و اثبات شده است !</a:t>
            </a:r>
          </a:p>
          <a:p>
            <a:pPr algn="just"/>
            <a:r>
              <a:rPr lang="fa-IR" dirty="0">
                <a:solidFill>
                  <a:schemeClr val="bg1">
                    <a:lumMod val="95000"/>
                    <a:lumOff val="5000"/>
                  </a:schemeClr>
                </a:solidFill>
                <a:latin typeface="Tahoma"/>
              </a:rPr>
              <a:t>————</a:t>
            </a:r>
          </a:p>
          <a:p>
            <a:pPr algn="just"/>
            <a:r>
              <a:rPr lang="fa-IR" dirty="0">
                <a:solidFill>
                  <a:schemeClr val="bg1">
                    <a:lumMod val="95000"/>
                    <a:lumOff val="5000"/>
                  </a:schemeClr>
                </a:solidFill>
                <a:latin typeface="Tahoma"/>
              </a:rPr>
              <a:t>۲ – هر وقت پیام های ناشناس و یا ایمیل های نامطلوبی که در آن ها , لینکی درج شده است را مورد استفاده قرار ندهید , زیرا در اکثر وقت ها  مخربان با ارسال یک اکسپلوت و کد مخرب می توانند اسمارت فون و یا تبلت شما را تحت کنترل در بیاورند و این بدان دلیل است که شما ایمیل حاوی لینک را مورد استفاده قرار داده اید !</a:t>
            </a:r>
          </a:p>
          <a:p>
            <a:pPr algn="just"/>
            <a:r>
              <a:rPr lang="fa-IR" dirty="0">
                <a:solidFill>
                  <a:schemeClr val="bg1">
                    <a:lumMod val="95000"/>
                    <a:lumOff val="5000"/>
                  </a:schemeClr>
                </a:solidFill>
                <a:latin typeface="Tahoma"/>
              </a:rPr>
              <a:t>————</a:t>
            </a:r>
          </a:p>
          <a:p>
            <a:endParaRPr lang="fa-IR" dirty="0" smtClean="0">
              <a:solidFill>
                <a:schemeClr val="bg1">
                  <a:lumMod val="95000"/>
                  <a:lumOff val="5000"/>
                </a:schemeClr>
              </a:solidFill>
            </a:endParaRPr>
          </a:p>
          <a:p>
            <a:pPr algn="just"/>
            <a:r>
              <a:rPr lang="fa-IR" dirty="0" smtClean="0">
                <a:solidFill>
                  <a:schemeClr val="bg1">
                    <a:lumMod val="95000"/>
                    <a:lumOff val="5000"/>
                  </a:schemeClr>
                </a:solidFill>
                <a:latin typeface="Tahoma"/>
              </a:rPr>
              <a:t>۳ </a:t>
            </a:r>
            <a:r>
              <a:rPr lang="fa-IR" dirty="0">
                <a:solidFill>
                  <a:schemeClr val="bg1">
                    <a:lumMod val="95000"/>
                    <a:lumOff val="5000"/>
                  </a:schemeClr>
                </a:solidFill>
                <a:latin typeface="Tahoma"/>
              </a:rPr>
              <a:t>– اگر به بازی و یا اپلیکیشن احتیاج دارید سعی کنید آن ها را از منابع معتبر دریافت کنید چراکه برخی از همین اپ ها و بازی ها می توانند آغشته به کد های مخربی باشند که باعث بروز مشکلاتی هاد می شوند ! روخداد ها : بازی انگری بردز که یک بازی پرطرفدار می باشد در چند ماه گذشته با ادغامی پیچیده به یک کد مخرب مجهز شد که اگر این بازی بر روی گجت شما اجرا می شد حتما مشکلاتی را به همراه داشت </a:t>
            </a:r>
            <a:r>
              <a:rPr lang="fa-IR" dirty="0" smtClean="0">
                <a:solidFill>
                  <a:schemeClr val="bg1">
                    <a:lumMod val="95000"/>
                    <a:lumOff val="5000"/>
                  </a:schemeClr>
                </a:solidFill>
                <a:latin typeface="Tahoma"/>
              </a:rPr>
              <a:t>!</a:t>
            </a:r>
            <a:endParaRPr lang="fa-IR" dirty="0">
              <a:solidFill>
                <a:schemeClr val="bg1">
                  <a:lumMod val="95000"/>
                  <a:lumOff val="5000"/>
                </a:schemeClr>
              </a:solidFill>
              <a:latin typeface="Tahoma"/>
            </a:endParaRPr>
          </a:p>
        </p:txBody>
      </p:sp>
    </p:spTree>
    <p:extLst>
      <p:ext uri="{BB962C8B-B14F-4D97-AF65-F5344CB8AC3E}">
        <p14:creationId xmlns:p14="http://schemas.microsoft.com/office/powerpoint/2010/main" val="2746369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0" dirty="0">
                <a:solidFill>
                  <a:srgbClr val="053380"/>
                </a:solidFill>
                <a:effectLst/>
                <a:latin typeface="Yekan"/>
              </a:rPr>
              <a:t>۷ روش برای مقابله با هک شدن در گوشی های هوشمند</a:t>
            </a:r>
            <a:endParaRPr lang="fa-IR" dirty="0"/>
          </a:p>
        </p:txBody>
      </p:sp>
      <p:sp>
        <p:nvSpPr>
          <p:cNvPr id="3" name="Content Placeholder 2"/>
          <p:cNvSpPr>
            <a:spLocks noGrp="1"/>
          </p:cNvSpPr>
          <p:nvPr>
            <p:ph idx="1"/>
          </p:nvPr>
        </p:nvSpPr>
        <p:spPr/>
        <p:txBody>
          <a:bodyPr>
            <a:normAutofit fontScale="77500" lnSpcReduction="20000"/>
          </a:bodyPr>
          <a:lstStyle/>
          <a:p>
            <a:pPr algn="just"/>
            <a:r>
              <a:rPr lang="fa-IR" dirty="0">
                <a:solidFill>
                  <a:schemeClr val="bg1">
                    <a:lumMod val="95000"/>
                    <a:lumOff val="5000"/>
                  </a:schemeClr>
                </a:solidFill>
                <a:latin typeface="Tahoma"/>
              </a:rPr>
              <a:t>۴ – اگر علاقه مند به عکاسی با تلفن هوشمند خود هستید و نمی خواهید که اطلاعات موقعیتی و برخی دیگر اطلاعات شخصی شما  توسط عکس گرفته شده منتشر شود کافیست گزینه های مربوط به </a:t>
            </a:r>
            <a:r>
              <a:rPr lang="en-US" dirty="0">
                <a:solidFill>
                  <a:schemeClr val="bg1">
                    <a:lumMod val="95000"/>
                    <a:lumOff val="5000"/>
                  </a:schemeClr>
                </a:solidFill>
                <a:latin typeface="Tahoma"/>
              </a:rPr>
              <a:t>GPS Camera </a:t>
            </a:r>
            <a:r>
              <a:rPr lang="fa-IR" dirty="0">
                <a:solidFill>
                  <a:schemeClr val="bg1">
                    <a:lumMod val="95000"/>
                    <a:lumOff val="5000"/>
                  </a:schemeClr>
                </a:solidFill>
                <a:latin typeface="Tahoma"/>
              </a:rPr>
              <a:t>را غیر فعال کنید !</a:t>
            </a:r>
          </a:p>
          <a:p>
            <a:pPr algn="just"/>
            <a:r>
              <a:rPr lang="fa-IR" dirty="0">
                <a:solidFill>
                  <a:schemeClr val="bg1">
                    <a:lumMod val="95000"/>
                    <a:lumOff val="5000"/>
                  </a:schemeClr>
                </a:solidFill>
                <a:latin typeface="Tahoma"/>
              </a:rPr>
              <a:t>دلیل این امر این است که وقتی شما در حال عکاسی با موبایل خود هستید, دوربین اطلاعات موقعیتی شما را توسط جی پی اس دریافت کرده و ضمیمه تصویر می کند و همچنین برخی اطلاعاتی همچون نام تلفن و نوع دوربینی که با آن تصویر ثبت شده است نیز همراه تصویر گرفته شده ذخیره می شوند ! گفتنی است این اطلاعات زمانی مشخص می شود که تصویر شما بر روی شبکه های اجتماعی منتشر شد است !</a:t>
            </a:r>
          </a:p>
          <a:p>
            <a:pPr algn="just"/>
            <a:r>
              <a:rPr lang="fa-IR" dirty="0">
                <a:solidFill>
                  <a:schemeClr val="bg1">
                    <a:lumMod val="95000"/>
                    <a:lumOff val="5000"/>
                  </a:schemeClr>
                </a:solidFill>
                <a:latin typeface="Tahoma"/>
              </a:rPr>
              <a:t>اما اگر شما تصاویری را از قبل گرفته اید و آن ها را در هیچ شبکه ای به اشتراک نگذاشتید , قبل از این کار کافیست با نرم افزار </a:t>
            </a:r>
            <a:r>
              <a:rPr lang="en-US" dirty="0">
                <a:solidFill>
                  <a:schemeClr val="bg1">
                    <a:lumMod val="95000"/>
                    <a:lumOff val="5000"/>
                  </a:schemeClr>
                </a:solidFill>
                <a:latin typeface="Tahoma"/>
              </a:rPr>
              <a:t>Microsoft Photo Tools </a:t>
            </a:r>
            <a:r>
              <a:rPr lang="fa-IR" dirty="0">
                <a:solidFill>
                  <a:schemeClr val="bg1">
                    <a:lumMod val="95000"/>
                    <a:lumOff val="5000"/>
                  </a:schemeClr>
                </a:solidFill>
                <a:latin typeface="Tahoma"/>
              </a:rPr>
              <a:t>تمامی مشخصات شخصی خود را از روی تصویر گرفته شده حذف نمایید و سپس اقدام به اشتراک گذاری کنید !</a:t>
            </a:r>
          </a:p>
          <a:p>
            <a:pPr algn="just"/>
            <a:r>
              <a:rPr lang="fa-IR" dirty="0">
                <a:solidFill>
                  <a:schemeClr val="bg1">
                    <a:lumMod val="95000"/>
                    <a:lumOff val="5000"/>
                  </a:schemeClr>
                </a:solidFill>
                <a:latin typeface="Tahoma"/>
              </a:rPr>
              <a:t>————</a:t>
            </a:r>
          </a:p>
          <a:p>
            <a:pPr algn="just"/>
            <a:r>
              <a:rPr lang="fa-IR" dirty="0">
                <a:solidFill>
                  <a:schemeClr val="bg1">
                    <a:lumMod val="95000"/>
                    <a:lumOff val="5000"/>
                  </a:schemeClr>
                </a:solidFill>
                <a:latin typeface="Tahoma"/>
              </a:rPr>
              <a:t>۵ – بلوتوث و وای فای خود را در مراکز شلوغ خاموش نگه دارید چراکه امروزه بدون آنکه شما متوجه امری شوید می توانند به تلفن شما نفوذ پیدا کرده و اطلاعات شما را به سرقت ببرند !</a:t>
            </a:r>
          </a:p>
          <a:p>
            <a:endParaRPr lang="fa-IR" dirty="0"/>
          </a:p>
        </p:txBody>
      </p:sp>
    </p:spTree>
    <p:extLst>
      <p:ext uri="{BB962C8B-B14F-4D97-AF65-F5344CB8AC3E}">
        <p14:creationId xmlns:p14="http://schemas.microsoft.com/office/powerpoint/2010/main" val="1706832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0" dirty="0">
                <a:solidFill>
                  <a:srgbClr val="053380"/>
                </a:solidFill>
                <a:effectLst/>
                <a:latin typeface="Yekan"/>
              </a:rPr>
              <a:t>۷ روش برای مقابله با هک شدن در گوشی های هوشمند</a:t>
            </a:r>
            <a:endParaRPr lang="fa-IR" dirty="0"/>
          </a:p>
        </p:txBody>
      </p:sp>
      <p:sp>
        <p:nvSpPr>
          <p:cNvPr id="3" name="Content Placeholder 2"/>
          <p:cNvSpPr>
            <a:spLocks noGrp="1"/>
          </p:cNvSpPr>
          <p:nvPr>
            <p:ph idx="1"/>
          </p:nvPr>
        </p:nvSpPr>
        <p:spPr/>
        <p:txBody>
          <a:bodyPr>
            <a:normAutofit fontScale="70000" lnSpcReduction="20000"/>
          </a:bodyPr>
          <a:lstStyle/>
          <a:p>
            <a:endParaRPr lang="fa-IR" dirty="0" smtClean="0"/>
          </a:p>
          <a:p>
            <a:pPr algn="just"/>
            <a:r>
              <a:rPr lang="fa-IR" sz="3300" dirty="0" smtClean="0">
                <a:solidFill>
                  <a:schemeClr val="bg1">
                    <a:lumMod val="95000"/>
                    <a:lumOff val="5000"/>
                  </a:schemeClr>
                </a:solidFill>
                <a:latin typeface="Tahoma"/>
              </a:rPr>
              <a:t>۶ </a:t>
            </a:r>
            <a:r>
              <a:rPr lang="fa-IR" sz="3300" dirty="0">
                <a:solidFill>
                  <a:schemeClr val="bg1">
                    <a:lumMod val="95000"/>
                    <a:lumOff val="5000"/>
                  </a:schemeClr>
                </a:solidFill>
                <a:latin typeface="Tahoma"/>
              </a:rPr>
              <a:t>– با توجه به بروزرسانی هایی که برای سیستم عامل های آندروید , ویندوز فون و </a:t>
            </a:r>
            <a:r>
              <a:rPr lang="en-US" sz="3300" dirty="0" err="1">
                <a:solidFill>
                  <a:schemeClr val="bg1">
                    <a:lumMod val="95000"/>
                    <a:lumOff val="5000"/>
                  </a:schemeClr>
                </a:solidFill>
                <a:latin typeface="Tahoma"/>
              </a:rPr>
              <a:t>iOS</a:t>
            </a:r>
            <a:r>
              <a:rPr lang="en-US" sz="3300" dirty="0">
                <a:solidFill>
                  <a:schemeClr val="bg1">
                    <a:lumMod val="95000"/>
                    <a:lumOff val="5000"/>
                  </a:schemeClr>
                </a:solidFill>
                <a:latin typeface="Tahoma"/>
              </a:rPr>
              <a:t> </a:t>
            </a:r>
            <a:r>
              <a:rPr lang="fa-IR" sz="3300" dirty="0">
                <a:solidFill>
                  <a:schemeClr val="bg1">
                    <a:lumMod val="95000"/>
                    <a:lumOff val="5000"/>
                  </a:schemeClr>
                </a:solidFill>
                <a:latin typeface="Tahoma"/>
              </a:rPr>
              <a:t>منتشر می شود نمونه های مشابهی نیز در حیطه آن ها وارد شده است که برخی از آن ها لباس میش بر تن دارند و در واقعیت گرگی بیش نیستند پس توصیه می شود از بسته های بروزرسانی معتبر و شرکتی برای گجت های خود استفاده کنید !</a:t>
            </a:r>
          </a:p>
          <a:p>
            <a:pPr algn="just"/>
            <a:r>
              <a:rPr lang="fa-IR" sz="3300" dirty="0">
                <a:solidFill>
                  <a:schemeClr val="bg1">
                    <a:lumMod val="95000"/>
                    <a:lumOff val="5000"/>
                  </a:schemeClr>
                </a:solidFill>
                <a:latin typeface="Tahoma"/>
              </a:rPr>
              <a:t>————</a:t>
            </a:r>
          </a:p>
          <a:p>
            <a:pPr algn="just"/>
            <a:r>
              <a:rPr lang="fa-IR" sz="3300" dirty="0">
                <a:solidFill>
                  <a:schemeClr val="bg1">
                    <a:lumMod val="95000"/>
                    <a:lumOff val="5000"/>
                  </a:schemeClr>
                </a:solidFill>
                <a:latin typeface="Tahoma"/>
              </a:rPr>
              <a:t>۷ – یکی از مهمترین امری که باید رعایت و اصول آن را در بر بگیرید آن است که هیچ گاه حساب های بانکی خود را توسط نرم افزار های ناشناس بررسی و یا اقدام به انجام کاری نکنید بلکه از نرم افزار های بانکی مخصوص شعب خود بهره گیری نمایید ! همچنین گفتنی است انجام امور بانکی با تلفن هوشمند توسط مرورگر ها یک اشتباه بسیار بزرگ است چراکه اطلاعات حاکی در حافظه ذخیره شده و یا برای شرکت سازنده مرورگر </a:t>
            </a:r>
            <a:r>
              <a:rPr lang="fa-IR" dirty="0">
                <a:solidFill>
                  <a:srgbClr val="666666"/>
                </a:solidFill>
                <a:latin typeface="Tahoma"/>
              </a:rPr>
              <a:t>ارسال می شود </a:t>
            </a:r>
            <a:r>
              <a:rPr lang="fa-IR" dirty="0" smtClean="0">
                <a:solidFill>
                  <a:srgbClr val="666666"/>
                </a:solidFill>
                <a:latin typeface="Tahoma"/>
              </a:rPr>
              <a:t>!</a:t>
            </a:r>
            <a:endParaRPr lang="fa-IR" dirty="0">
              <a:solidFill>
                <a:srgbClr val="666666"/>
              </a:solidFill>
              <a:latin typeface="Tahoma"/>
            </a:endParaRPr>
          </a:p>
        </p:txBody>
      </p:sp>
    </p:spTree>
    <p:extLst>
      <p:ext uri="{BB962C8B-B14F-4D97-AF65-F5344CB8AC3E}">
        <p14:creationId xmlns:p14="http://schemas.microsoft.com/office/powerpoint/2010/main" val="1493764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0" dirty="0">
                <a:solidFill>
                  <a:schemeClr val="bg1">
                    <a:lumMod val="95000"/>
                    <a:lumOff val="5000"/>
                  </a:schemeClr>
                </a:solidFill>
                <a:effectLst/>
                <a:latin typeface="Tahoma"/>
              </a:rPr>
              <a:t>راه های افزایش امنیت کامپیوتر و جلوگیری از هک شدن</a:t>
            </a:r>
            <a:endParaRPr lang="fa-IR" dirty="0">
              <a:solidFill>
                <a:schemeClr val="bg1">
                  <a:lumMod val="95000"/>
                  <a:lumOff val="5000"/>
                </a:schemeClr>
              </a:solidFill>
            </a:endParaRPr>
          </a:p>
        </p:txBody>
      </p:sp>
      <p:sp>
        <p:nvSpPr>
          <p:cNvPr id="3" name="Content Placeholder 2"/>
          <p:cNvSpPr>
            <a:spLocks noGrp="1"/>
          </p:cNvSpPr>
          <p:nvPr>
            <p:ph idx="1"/>
          </p:nvPr>
        </p:nvSpPr>
        <p:spPr/>
        <p:txBody>
          <a:bodyPr>
            <a:noAutofit/>
          </a:bodyPr>
          <a:lstStyle/>
          <a:p>
            <a:r>
              <a:rPr lang="fa-IR" sz="2000" b="1" dirty="0">
                <a:solidFill>
                  <a:srgbClr val="002060"/>
                </a:solidFill>
                <a:latin typeface="Tahoma"/>
              </a:rPr>
              <a:t>1)</a:t>
            </a:r>
            <a:r>
              <a:rPr lang="fa-IR" sz="2000" dirty="0">
                <a:solidFill>
                  <a:srgbClr val="002060"/>
                </a:solidFill>
                <a:latin typeface="Tahoma"/>
              </a:rPr>
              <a:t> اولین حقه ای که افراد به سراغ آن می روند روش مهندسی اجتماعی است که کوین میتنیک هکر سابق مشهور جهان در این زمینه تخصص زیادی داشت و در این مورد کتابی نوشته است .روش مهندسی اجتماعی یکی از روشهای سخت و آسان است که اگر شما خودتون اطلاعاتتان را کمی بالا ببرید این روش حتی برای شخص هکر نیز دشوار خواهد شد.</a:t>
            </a:r>
            <a:r>
              <a:rPr lang="fa-IR" sz="2000" dirty="0">
                <a:solidFill>
                  <a:srgbClr val="002060"/>
                </a:solidFill>
              </a:rPr>
              <a:t/>
            </a:r>
            <a:br>
              <a:rPr lang="fa-IR" sz="2000" dirty="0">
                <a:solidFill>
                  <a:srgbClr val="002060"/>
                </a:solidFill>
              </a:rPr>
            </a:br>
            <a:r>
              <a:rPr lang="fa-IR" sz="2000" dirty="0">
                <a:solidFill>
                  <a:srgbClr val="002060"/>
                </a:solidFill>
              </a:rPr>
              <a:t/>
            </a:r>
            <a:br>
              <a:rPr lang="fa-IR" sz="2000" dirty="0">
                <a:solidFill>
                  <a:srgbClr val="002060"/>
                </a:solidFill>
              </a:rPr>
            </a:br>
            <a:r>
              <a:rPr lang="fa-IR" sz="2000" b="1" dirty="0">
                <a:solidFill>
                  <a:srgbClr val="002060"/>
                </a:solidFill>
                <a:latin typeface="Tahoma"/>
              </a:rPr>
              <a:t>2)</a:t>
            </a:r>
            <a:r>
              <a:rPr lang="fa-IR" sz="2000" dirty="0">
                <a:solidFill>
                  <a:srgbClr val="002060"/>
                </a:solidFill>
                <a:latin typeface="Tahoma"/>
              </a:rPr>
              <a:t> تا جایی که ممکن است در انتخاب پسوردها دقت کافی به خرج دهید زیرا بعضی افراد شماره تلفن ، ش ش ، ت ت و ... را برای پسورد خود انتخاب می کنند زیرا به قول خودشان پسوردها را زود فراموش می کنند . همیشه از کلیدهای </a:t>
            </a:r>
            <a:r>
              <a:rPr lang="en-US" sz="2000" dirty="0">
                <a:solidFill>
                  <a:srgbClr val="002060"/>
                </a:solidFill>
                <a:latin typeface="Tahoma"/>
              </a:rPr>
              <a:t>Alt </a:t>
            </a:r>
            <a:r>
              <a:rPr lang="fa-IR" sz="2000" dirty="0">
                <a:solidFill>
                  <a:srgbClr val="002060"/>
                </a:solidFill>
                <a:latin typeface="Tahoma"/>
              </a:rPr>
              <a:t>و </a:t>
            </a:r>
            <a:r>
              <a:rPr lang="en-US" sz="2000" dirty="0">
                <a:solidFill>
                  <a:srgbClr val="002060"/>
                </a:solidFill>
                <a:latin typeface="Tahoma"/>
              </a:rPr>
              <a:t>Space </a:t>
            </a:r>
            <a:r>
              <a:rPr lang="fa-IR" sz="2000" dirty="0">
                <a:solidFill>
                  <a:srgbClr val="002060"/>
                </a:solidFill>
                <a:latin typeface="Tahoma"/>
              </a:rPr>
              <a:t>و ... با طول زیاد انتخاب کنید ابن روش فقط هک شدن شما را کاهش می دهد.</a:t>
            </a:r>
            <a:r>
              <a:rPr lang="fa-IR" sz="2000" dirty="0">
                <a:solidFill>
                  <a:srgbClr val="002060"/>
                </a:solidFill>
              </a:rPr>
              <a:t/>
            </a:r>
            <a:br>
              <a:rPr lang="fa-IR" sz="2000" dirty="0">
                <a:solidFill>
                  <a:srgbClr val="002060"/>
                </a:solidFill>
              </a:rPr>
            </a:br>
            <a:r>
              <a:rPr lang="fa-IR" sz="2000" dirty="0">
                <a:solidFill>
                  <a:srgbClr val="002060"/>
                </a:solidFill>
              </a:rPr>
              <a:t/>
            </a:r>
            <a:br>
              <a:rPr lang="fa-IR" sz="2000" dirty="0">
                <a:solidFill>
                  <a:srgbClr val="002060"/>
                </a:solidFill>
              </a:rPr>
            </a:br>
            <a:r>
              <a:rPr lang="fa-IR" sz="2000" b="1" dirty="0">
                <a:solidFill>
                  <a:srgbClr val="002060"/>
                </a:solidFill>
                <a:latin typeface="Tahoma"/>
              </a:rPr>
              <a:t>3)</a:t>
            </a:r>
            <a:r>
              <a:rPr lang="fa-IR" sz="2000" dirty="0">
                <a:solidFill>
                  <a:srgbClr val="002060"/>
                </a:solidFill>
                <a:latin typeface="Tahoma"/>
              </a:rPr>
              <a:t> یکی از روشهایی که افراد هنوز از آن استفاده می کنند دزدیدن پسورد از روی حرکت دستهای شماست هنگامی که پسوردتان را وارد می کنید مراقب چشمهای اطرافتان باشید و یا بدون رودربایستی از صاحبان چشمها بخواهید که جایشان را تغییر دهند.</a:t>
            </a:r>
            <a:r>
              <a:rPr lang="fa-IR" sz="2000" dirty="0">
                <a:solidFill>
                  <a:srgbClr val="002060"/>
                </a:solidFill>
              </a:rPr>
              <a:t/>
            </a:r>
            <a:br>
              <a:rPr lang="fa-IR" sz="2000" dirty="0">
                <a:solidFill>
                  <a:srgbClr val="002060"/>
                </a:solidFill>
              </a:rPr>
            </a:br>
            <a:endParaRPr lang="fa-IR" sz="2000" dirty="0">
              <a:solidFill>
                <a:srgbClr val="002060"/>
              </a:solidFill>
            </a:endParaRPr>
          </a:p>
        </p:txBody>
      </p:sp>
    </p:spTree>
    <p:extLst>
      <p:ext uri="{BB962C8B-B14F-4D97-AF65-F5344CB8AC3E}">
        <p14:creationId xmlns:p14="http://schemas.microsoft.com/office/powerpoint/2010/main" val="4256408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0" dirty="0">
                <a:solidFill>
                  <a:srgbClr val="333333"/>
                </a:solidFill>
                <a:effectLst/>
                <a:latin typeface="Tahoma"/>
              </a:rPr>
              <a:t>راه های افزایش امنیت کامپیوتر و جلوگیری از هک شدن</a:t>
            </a:r>
            <a:endParaRPr lang="fa-IR" dirty="0"/>
          </a:p>
        </p:txBody>
      </p:sp>
      <p:sp>
        <p:nvSpPr>
          <p:cNvPr id="3" name="Content Placeholder 2"/>
          <p:cNvSpPr>
            <a:spLocks noGrp="1"/>
          </p:cNvSpPr>
          <p:nvPr>
            <p:ph idx="1"/>
          </p:nvPr>
        </p:nvSpPr>
        <p:spPr>
          <a:xfrm>
            <a:off x="467544" y="1556792"/>
            <a:ext cx="8229600" cy="4709160"/>
          </a:xfrm>
        </p:spPr>
        <p:txBody>
          <a:bodyPr>
            <a:normAutofit fontScale="77500" lnSpcReduction="20000"/>
          </a:bodyPr>
          <a:lstStyle/>
          <a:p>
            <a:r>
              <a:rPr lang="fa-IR" b="1" dirty="0">
                <a:solidFill>
                  <a:srgbClr val="002060"/>
                </a:solidFill>
                <a:latin typeface="Tahoma"/>
              </a:rPr>
              <a:t>4)</a:t>
            </a:r>
            <a:r>
              <a:rPr lang="fa-IR" dirty="0">
                <a:solidFill>
                  <a:srgbClr val="002060"/>
                </a:solidFill>
                <a:latin typeface="Tahoma"/>
              </a:rPr>
              <a:t> افراد حرفه ای همچنین رو به سرقت </a:t>
            </a:r>
            <a:r>
              <a:rPr lang="en-US" dirty="0">
                <a:solidFill>
                  <a:srgbClr val="002060"/>
                </a:solidFill>
                <a:latin typeface="Tahoma"/>
              </a:rPr>
              <a:t>Cookie </a:t>
            </a:r>
            <a:r>
              <a:rPr lang="fa-IR" dirty="0">
                <a:solidFill>
                  <a:srgbClr val="002060"/>
                </a:solidFill>
                <a:latin typeface="Tahoma"/>
              </a:rPr>
              <a:t>آورده اند این کلوچه های خوشمزه اطلاعات حیاتی را نگه می دارند البته به صورت کد ولی با کمی تکاپو میتوان آن را از حالت کد شده در آورد تا اطلاعات مفیدی به فرد بدهد.</a:t>
            </a:r>
            <a:r>
              <a:rPr lang="fa-IR" dirty="0">
                <a:solidFill>
                  <a:srgbClr val="002060"/>
                </a:solidFill>
              </a:rPr>
              <a:t/>
            </a:r>
            <a:br>
              <a:rPr lang="fa-IR" dirty="0">
                <a:solidFill>
                  <a:srgbClr val="002060"/>
                </a:solidFill>
              </a:rPr>
            </a:br>
            <a:r>
              <a:rPr lang="fa-IR" dirty="0">
                <a:solidFill>
                  <a:srgbClr val="002060"/>
                </a:solidFill>
              </a:rPr>
              <a:t/>
            </a:r>
            <a:br>
              <a:rPr lang="fa-IR" dirty="0">
                <a:solidFill>
                  <a:srgbClr val="002060"/>
                </a:solidFill>
              </a:rPr>
            </a:br>
            <a:r>
              <a:rPr lang="fa-IR" b="1" dirty="0">
                <a:solidFill>
                  <a:srgbClr val="002060"/>
                </a:solidFill>
                <a:latin typeface="Tahoma"/>
              </a:rPr>
              <a:t>5)</a:t>
            </a:r>
            <a:r>
              <a:rPr lang="fa-IR" dirty="0">
                <a:solidFill>
                  <a:srgbClr val="002060"/>
                </a:solidFill>
                <a:latin typeface="Tahoma"/>
              </a:rPr>
              <a:t> سعی کنید تا جایی که امکان دارد پسوردهایتان را ذخیره نکنید از جمله پسوردهای یاهو  و...</a:t>
            </a:r>
            <a:r>
              <a:rPr lang="fa-IR" dirty="0">
                <a:solidFill>
                  <a:srgbClr val="002060"/>
                </a:solidFill>
              </a:rPr>
              <a:t/>
            </a:r>
            <a:br>
              <a:rPr lang="fa-IR" dirty="0">
                <a:solidFill>
                  <a:srgbClr val="002060"/>
                </a:solidFill>
              </a:rPr>
            </a:br>
            <a:r>
              <a:rPr lang="fa-IR" dirty="0">
                <a:solidFill>
                  <a:srgbClr val="002060"/>
                </a:solidFill>
              </a:rPr>
              <a:t/>
            </a:r>
            <a:br>
              <a:rPr lang="fa-IR" dirty="0">
                <a:solidFill>
                  <a:srgbClr val="002060"/>
                </a:solidFill>
              </a:rPr>
            </a:br>
            <a:r>
              <a:rPr lang="fa-IR" b="1" dirty="0">
                <a:solidFill>
                  <a:srgbClr val="002060"/>
                </a:solidFill>
                <a:latin typeface="Tahoma"/>
              </a:rPr>
              <a:t>6)</a:t>
            </a:r>
            <a:r>
              <a:rPr lang="fa-IR" dirty="0">
                <a:solidFill>
                  <a:srgbClr val="002060"/>
                </a:solidFill>
                <a:latin typeface="Tahoma"/>
              </a:rPr>
              <a:t> هنگام وارد شدن به ایمیل و یاهو مسنجر تیک کنار گزینه </a:t>
            </a:r>
            <a:r>
              <a:rPr lang="en-US" dirty="0">
                <a:solidFill>
                  <a:srgbClr val="002060"/>
                </a:solidFill>
                <a:latin typeface="Tahoma"/>
              </a:rPr>
              <a:t>My ID... </a:t>
            </a:r>
            <a:r>
              <a:rPr lang="en-US" dirty="0" err="1">
                <a:solidFill>
                  <a:srgbClr val="002060"/>
                </a:solidFill>
                <a:latin typeface="Tahoma"/>
              </a:rPr>
              <a:t>Rememher</a:t>
            </a:r>
            <a:r>
              <a:rPr lang="en-US" dirty="0">
                <a:solidFill>
                  <a:srgbClr val="002060"/>
                </a:solidFill>
                <a:latin typeface="Tahoma"/>
              </a:rPr>
              <a:t> </a:t>
            </a:r>
            <a:r>
              <a:rPr lang="fa-IR" dirty="0">
                <a:solidFill>
                  <a:srgbClr val="002060"/>
                </a:solidFill>
                <a:latin typeface="Tahoma"/>
              </a:rPr>
              <a:t>را بردارید و حتما هنگام خارج شدن </a:t>
            </a:r>
            <a:r>
              <a:rPr lang="en-US" dirty="0">
                <a:solidFill>
                  <a:srgbClr val="002060"/>
                </a:solidFill>
                <a:latin typeface="Tahoma"/>
              </a:rPr>
              <a:t>Logout </a:t>
            </a:r>
            <a:r>
              <a:rPr lang="fa-IR" dirty="0">
                <a:solidFill>
                  <a:srgbClr val="002060"/>
                </a:solidFill>
                <a:latin typeface="Tahoma"/>
              </a:rPr>
              <a:t>کنید تا از سرور یاهو خارج شوید .همچنین بعد از </a:t>
            </a:r>
            <a:r>
              <a:rPr lang="en-US" dirty="0">
                <a:solidFill>
                  <a:srgbClr val="002060"/>
                </a:solidFill>
                <a:latin typeface="Tahoma"/>
              </a:rPr>
              <a:t>Logout </a:t>
            </a:r>
            <a:r>
              <a:rPr lang="fa-IR" dirty="0">
                <a:solidFill>
                  <a:srgbClr val="002060"/>
                </a:solidFill>
                <a:latin typeface="Tahoma"/>
              </a:rPr>
              <a:t>کردن یک یوزر و پسورد الکی وارد کنید زیرا از ریجستری می شود ای دی و پسورد شخص قبل را آشکار کرد.</a:t>
            </a:r>
            <a:r>
              <a:rPr lang="fa-IR" dirty="0">
                <a:solidFill>
                  <a:srgbClr val="002060"/>
                </a:solidFill>
              </a:rPr>
              <a:t/>
            </a:r>
            <a:br>
              <a:rPr lang="fa-IR" dirty="0">
                <a:solidFill>
                  <a:srgbClr val="002060"/>
                </a:solidFill>
              </a:rPr>
            </a:br>
            <a:r>
              <a:rPr lang="fa-IR" dirty="0">
                <a:solidFill>
                  <a:srgbClr val="002060"/>
                </a:solidFill>
              </a:rPr>
              <a:t/>
            </a:r>
            <a:br>
              <a:rPr lang="fa-IR" dirty="0">
                <a:solidFill>
                  <a:srgbClr val="002060"/>
                </a:solidFill>
              </a:rPr>
            </a:br>
            <a:r>
              <a:rPr lang="fa-IR" b="1" dirty="0">
                <a:solidFill>
                  <a:srgbClr val="002060"/>
                </a:solidFill>
                <a:latin typeface="Tahoma"/>
              </a:rPr>
              <a:t>7)</a:t>
            </a:r>
            <a:r>
              <a:rPr lang="fa-IR" dirty="0">
                <a:solidFill>
                  <a:srgbClr val="002060"/>
                </a:solidFill>
                <a:latin typeface="Tahoma"/>
              </a:rPr>
              <a:t> هنگامی که می خواهید وارد </a:t>
            </a:r>
            <a:r>
              <a:rPr lang="en-US" dirty="0">
                <a:solidFill>
                  <a:srgbClr val="002060"/>
                </a:solidFill>
                <a:latin typeface="Tahoma"/>
              </a:rPr>
              <a:t>Mail Box </a:t>
            </a:r>
            <a:r>
              <a:rPr lang="fa-IR" dirty="0">
                <a:solidFill>
                  <a:srgbClr val="002060"/>
                </a:solidFill>
                <a:latin typeface="Tahoma"/>
              </a:rPr>
              <a:t>خود شوید بعد از وارد کردن یوزر نیم و پسورد روی لینک </a:t>
            </a:r>
            <a:r>
              <a:rPr lang="en-US" dirty="0">
                <a:solidFill>
                  <a:srgbClr val="002060"/>
                </a:solidFill>
                <a:latin typeface="Tahoma"/>
              </a:rPr>
              <a:t>Secure </a:t>
            </a:r>
            <a:r>
              <a:rPr lang="fa-IR" dirty="0">
                <a:solidFill>
                  <a:srgbClr val="002060"/>
                </a:solidFill>
                <a:latin typeface="Tahoma"/>
              </a:rPr>
              <a:t>در پایین </a:t>
            </a:r>
            <a:r>
              <a:rPr lang="en-US" dirty="0">
                <a:solidFill>
                  <a:srgbClr val="002060"/>
                </a:solidFill>
                <a:latin typeface="Tahoma"/>
              </a:rPr>
              <a:t>Sign in </a:t>
            </a:r>
            <a:r>
              <a:rPr lang="fa-IR" dirty="0">
                <a:solidFill>
                  <a:srgbClr val="002060"/>
                </a:solidFill>
                <a:latin typeface="Tahoma"/>
              </a:rPr>
              <a:t>کلیک کنید با اینکار اطلاعات شما به صورت رمز شده به سرور یاهو فرستاده می شود واگر کسی از </a:t>
            </a:r>
            <a:r>
              <a:rPr lang="en-US" dirty="0">
                <a:solidFill>
                  <a:srgbClr val="002060"/>
                </a:solidFill>
                <a:latin typeface="Tahoma"/>
              </a:rPr>
              <a:t>Sniffing </a:t>
            </a:r>
            <a:r>
              <a:rPr lang="fa-IR" dirty="0">
                <a:solidFill>
                  <a:srgbClr val="002060"/>
                </a:solidFill>
                <a:latin typeface="Tahoma"/>
              </a:rPr>
              <a:t>در بین انتقال اطلاعات استفاده کند نمی تواند اطلاعات شما را به سرقت برد.</a:t>
            </a:r>
            <a:endParaRPr lang="fa-IR" dirty="0">
              <a:solidFill>
                <a:srgbClr val="002060"/>
              </a:solidFill>
            </a:endParaRPr>
          </a:p>
        </p:txBody>
      </p:sp>
    </p:spTree>
    <p:extLst>
      <p:ext uri="{BB962C8B-B14F-4D97-AF65-F5344CB8AC3E}">
        <p14:creationId xmlns:p14="http://schemas.microsoft.com/office/powerpoint/2010/main" val="4226054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0" dirty="0">
                <a:solidFill>
                  <a:srgbClr val="333333"/>
                </a:solidFill>
                <a:effectLst/>
                <a:latin typeface="Tahoma"/>
              </a:rPr>
              <a:t>راه های افزایش امنیت کامپیوتر و جلوگیری از هک شدن</a:t>
            </a:r>
            <a:endParaRPr lang="fa-IR" dirty="0"/>
          </a:p>
        </p:txBody>
      </p:sp>
      <p:sp>
        <p:nvSpPr>
          <p:cNvPr id="3" name="Content Placeholder 2"/>
          <p:cNvSpPr>
            <a:spLocks noGrp="1"/>
          </p:cNvSpPr>
          <p:nvPr>
            <p:ph idx="1"/>
          </p:nvPr>
        </p:nvSpPr>
        <p:spPr/>
        <p:txBody>
          <a:bodyPr>
            <a:normAutofit fontScale="85000" lnSpcReduction="10000"/>
          </a:bodyPr>
          <a:lstStyle/>
          <a:p>
            <a:r>
              <a:rPr lang="fa-IR" b="1" dirty="0">
                <a:solidFill>
                  <a:srgbClr val="002060"/>
                </a:solidFill>
                <a:latin typeface="Tahoma"/>
              </a:rPr>
              <a:t>8)</a:t>
            </a:r>
            <a:r>
              <a:rPr lang="fa-IR" dirty="0">
                <a:solidFill>
                  <a:srgbClr val="002060"/>
                </a:solidFill>
                <a:latin typeface="Tahoma"/>
              </a:rPr>
              <a:t> تروجان ها یکی از روشهای متداول هک بین کاربران است هرگز از شخصی در اتاق های چت عکس یا فایل دریافت نکنید اگر کسی خواست عکسش را برایتان بفرستد به او بگویید که عکسش را در پروفایلش بگذارد.</a:t>
            </a:r>
            <a:r>
              <a:rPr lang="fa-IR" dirty="0">
                <a:solidFill>
                  <a:srgbClr val="002060"/>
                </a:solidFill>
              </a:rPr>
              <a:t/>
            </a:r>
            <a:br>
              <a:rPr lang="fa-IR" dirty="0">
                <a:solidFill>
                  <a:srgbClr val="002060"/>
                </a:solidFill>
              </a:rPr>
            </a:br>
            <a:r>
              <a:rPr lang="fa-IR" dirty="0">
                <a:solidFill>
                  <a:srgbClr val="002060"/>
                </a:solidFill>
              </a:rPr>
              <a:t/>
            </a:r>
            <a:br>
              <a:rPr lang="fa-IR" dirty="0">
                <a:solidFill>
                  <a:srgbClr val="002060"/>
                </a:solidFill>
              </a:rPr>
            </a:br>
            <a:r>
              <a:rPr lang="fa-IR" b="1" dirty="0">
                <a:solidFill>
                  <a:srgbClr val="002060"/>
                </a:solidFill>
                <a:latin typeface="Tahoma"/>
              </a:rPr>
              <a:t>9) </a:t>
            </a:r>
            <a:r>
              <a:rPr lang="fa-IR" dirty="0">
                <a:solidFill>
                  <a:srgbClr val="002060"/>
                </a:solidFill>
                <a:latin typeface="Tahoma"/>
              </a:rPr>
              <a:t>هنگام دانلود کردن برنامه ها سعی کنید از سایت های معتبر، برنامه هایتان را دانلود کنید و اگر هم ممکن نبود حتما از سایت موردنظر اطمینان پیدا کنید و بعد از دانلود فایل ها را ویروس یابی کنید .</a:t>
            </a:r>
            <a:r>
              <a:rPr lang="fa-IR" dirty="0">
                <a:solidFill>
                  <a:srgbClr val="002060"/>
                </a:solidFill>
              </a:rPr>
              <a:t/>
            </a:r>
            <a:br>
              <a:rPr lang="fa-IR" dirty="0">
                <a:solidFill>
                  <a:srgbClr val="002060"/>
                </a:solidFill>
              </a:rPr>
            </a:br>
            <a:r>
              <a:rPr lang="fa-IR" dirty="0">
                <a:solidFill>
                  <a:srgbClr val="002060"/>
                </a:solidFill>
              </a:rPr>
              <a:t/>
            </a:r>
            <a:br>
              <a:rPr lang="fa-IR" dirty="0">
                <a:solidFill>
                  <a:srgbClr val="002060"/>
                </a:solidFill>
              </a:rPr>
            </a:br>
            <a:r>
              <a:rPr lang="fa-IR" b="1" dirty="0">
                <a:solidFill>
                  <a:srgbClr val="002060"/>
                </a:solidFill>
                <a:latin typeface="Tahoma"/>
              </a:rPr>
              <a:t>10)</a:t>
            </a:r>
            <a:r>
              <a:rPr lang="fa-IR" dirty="0">
                <a:solidFill>
                  <a:srgbClr val="002060"/>
                </a:solidFill>
                <a:latin typeface="Tahoma"/>
              </a:rPr>
              <a:t> همچنین مراقب ویروس وکردجان باشید چرا که بعضی سایتها آلوده به این ویروس هستند و بدون اطلاع فرد وارد کامپیوتر وی می شوند.</a:t>
            </a:r>
            <a:r>
              <a:rPr lang="fa-IR" dirty="0">
                <a:solidFill>
                  <a:srgbClr val="002060"/>
                </a:solidFill>
              </a:rPr>
              <a:t/>
            </a:r>
            <a:br>
              <a:rPr lang="fa-IR" dirty="0">
                <a:solidFill>
                  <a:srgbClr val="002060"/>
                </a:solidFill>
              </a:rPr>
            </a:br>
            <a:r>
              <a:rPr lang="fa-IR" dirty="0">
                <a:solidFill>
                  <a:srgbClr val="002060"/>
                </a:solidFill>
              </a:rPr>
              <a:t/>
            </a:r>
            <a:br>
              <a:rPr lang="fa-IR" dirty="0">
                <a:solidFill>
                  <a:srgbClr val="002060"/>
                </a:solidFill>
              </a:rPr>
            </a:br>
            <a:r>
              <a:rPr lang="fa-IR" b="1" dirty="0">
                <a:solidFill>
                  <a:srgbClr val="002060"/>
                </a:solidFill>
                <a:latin typeface="Tahoma"/>
              </a:rPr>
              <a:t>11)</a:t>
            </a:r>
            <a:r>
              <a:rPr lang="fa-IR" dirty="0">
                <a:solidFill>
                  <a:srgbClr val="002060"/>
                </a:solidFill>
                <a:latin typeface="Tahoma"/>
              </a:rPr>
              <a:t> اگر نیازی به اطلاعات </a:t>
            </a:r>
            <a:r>
              <a:rPr lang="en-US" dirty="0">
                <a:solidFill>
                  <a:srgbClr val="002060"/>
                </a:solidFill>
                <a:latin typeface="Tahoma"/>
              </a:rPr>
              <a:t>History </a:t>
            </a:r>
            <a:r>
              <a:rPr lang="fa-IR" dirty="0">
                <a:solidFill>
                  <a:srgbClr val="002060"/>
                </a:solidFill>
                <a:latin typeface="Tahoma"/>
              </a:rPr>
              <a:t>ندارید هر از چند گاهی آن را پاک کنید مخصوصا موقعی که در کافی نت و یا خانهء دوستتان هستید.</a:t>
            </a:r>
            <a:r>
              <a:rPr lang="fa-IR" dirty="0">
                <a:solidFill>
                  <a:srgbClr val="002060"/>
                </a:solidFill>
              </a:rPr>
              <a:t/>
            </a:r>
            <a:br>
              <a:rPr lang="fa-IR" dirty="0">
                <a:solidFill>
                  <a:srgbClr val="002060"/>
                </a:solidFill>
              </a:rPr>
            </a:br>
            <a:endParaRPr lang="fa-IR" dirty="0">
              <a:solidFill>
                <a:srgbClr val="002060"/>
              </a:solidFill>
            </a:endParaRPr>
          </a:p>
        </p:txBody>
      </p:sp>
    </p:spTree>
    <p:extLst>
      <p:ext uri="{BB962C8B-B14F-4D97-AF65-F5344CB8AC3E}">
        <p14:creationId xmlns:p14="http://schemas.microsoft.com/office/powerpoint/2010/main" val="3782302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012973"/>
          </a:xfrm>
        </p:spPr>
        <p:txBody>
          <a:bodyPr>
            <a:normAutofit fontScale="90000"/>
          </a:bodyPr>
          <a:lstStyle/>
          <a:p>
            <a:r>
              <a:rPr lang="fa-IR" b="0" dirty="0">
                <a:solidFill>
                  <a:srgbClr val="333333"/>
                </a:solidFill>
                <a:effectLst/>
                <a:latin typeface="Tahoma"/>
              </a:rPr>
              <a:t>راه های افزایش امنیت کامپیوتر و جلوگیری از هک شدن</a:t>
            </a:r>
            <a:endParaRPr lang="fa-IR" dirty="0"/>
          </a:p>
        </p:txBody>
      </p:sp>
      <p:sp>
        <p:nvSpPr>
          <p:cNvPr id="3" name="Content Placeholder 2"/>
          <p:cNvSpPr>
            <a:spLocks noGrp="1"/>
          </p:cNvSpPr>
          <p:nvPr>
            <p:ph idx="1"/>
          </p:nvPr>
        </p:nvSpPr>
        <p:spPr/>
        <p:txBody>
          <a:bodyPr>
            <a:normAutofit fontScale="77500" lnSpcReduction="20000"/>
          </a:bodyPr>
          <a:lstStyle/>
          <a:p>
            <a:r>
              <a:rPr lang="fa-IR" b="1" dirty="0">
                <a:solidFill>
                  <a:srgbClr val="002060"/>
                </a:solidFill>
                <a:latin typeface="Tahoma"/>
              </a:rPr>
              <a:t>12)</a:t>
            </a:r>
            <a:r>
              <a:rPr lang="fa-IR" dirty="0">
                <a:solidFill>
                  <a:srgbClr val="002060"/>
                </a:solidFill>
                <a:latin typeface="Tahoma"/>
              </a:rPr>
              <a:t> کیلاگر برنامه های جاسوسی هستند که می توانند اطلاعات شما را ضبط و ثبت کنند و بیشتر آنها این قابلیت را دارند که اطلاعات ثبت شده را هر چند روز یکبار به ایمیل شخص بفرستند .از نصب کیلا گرها نمی توان به طور 100درصد آگاه شد پس حتما مواظب خود باشید . مثلا دوست شما روی سیستم خودش ممکن است کیلاگر نصب کند و اگر شما هم امنیت را رعایت نکنید شخص میتواند بدون هیچ گونه زحمتی به خود اطلاعات شما را به سرقت ببرد در ضمن ویروس یاب ها هم کاری به کیلاگرها ندارند .</a:t>
            </a:r>
            <a:r>
              <a:rPr lang="fa-IR" dirty="0">
                <a:solidFill>
                  <a:srgbClr val="002060"/>
                </a:solidFill>
              </a:rPr>
              <a:t/>
            </a:r>
            <a:br>
              <a:rPr lang="fa-IR" dirty="0">
                <a:solidFill>
                  <a:srgbClr val="002060"/>
                </a:solidFill>
              </a:rPr>
            </a:br>
            <a:r>
              <a:rPr lang="fa-IR" dirty="0">
                <a:solidFill>
                  <a:srgbClr val="002060"/>
                </a:solidFill>
              </a:rPr>
              <a:t/>
            </a:r>
            <a:br>
              <a:rPr lang="fa-IR" dirty="0">
                <a:solidFill>
                  <a:srgbClr val="002060"/>
                </a:solidFill>
              </a:rPr>
            </a:br>
            <a:r>
              <a:rPr lang="fa-IR" b="1" dirty="0">
                <a:solidFill>
                  <a:srgbClr val="002060"/>
                </a:solidFill>
                <a:latin typeface="Tahoma"/>
              </a:rPr>
              <a:t>13)</a:t>
            </a:r>
            <a:r>
              <a:rPr lang="fa-IR" dirty="0">
                <a:solidFill>
                  <a:srgbClr val="002060"/>
                </a:solidFill>
                <a:latin typeface="Tahoma"/>
              </a:rPr>
              <a:t> هرگز برای اطلاعات مهم خود از کامپیوترهای عمومی استفاده نکنید . بعضی از افراد همین که اینترنت رایگان در جایی پیدا می کنند بدون هیچ گونه درنگی شروع به وارد کردن اطلاعات خود می کنند.</a:t>
            </a:r>
            <a:r>
              <a:rPr lang="fa-IR" dirty="0">
                <a:solidFill>
                  <a:srgbClr val="002060"/>
                </a:solidFill>
              </a:rPr>
              <a:t/>
            </a:r>
            <a:br>
              <a:rPr lang="fa-IR" dirty="0">
                <a:solidFill>
                  <a:srgbClr val="002060"/>
                </a:solidFill>
              </a:rPr>
            </a:br>
            <a:r>
              <a:rPr lang="fa-IR" dirty="0">
                <a:solidFill>
                  <a:srgbClr val="002060"/>
                </a:solidFill>
              </a:rPr>
              <a:t/>
            </a:r>
            <a:br>
              <a:rPr lang="fa-IR" dirty="0">
                <a:solidFill>
                  <a:srgbClr val="002060"/>
                </a:solidFill>
              </a:rPr>
            </a:br>
            <a:r>
              <a:rPr lang="fa-IR" b="1" dirty="0">
                <a:solidFill>
                  <a:srgbClr val="002060"/>
                </a:solidFill>
                <a:latin typeface="Tahoma"/>
              </a:rPr>
              <a:t>14)</a:t>
            </a:r>
            <a:r>
              <a:rPr lang="fa-IR" dirty="0">
                <a:solidFill>
                  <a:srgbClr val="002060"/>
                </a:solidFill>
                <a:latin typeface="Tahoma"/>
              </a:rPr>
              <a:t> در انتخاب کافی نت ها دقت کافی به خرج دهید ممکن است با یک اشتباه اطلاعاتتان به سرقت رود.</a:t>
            </a:r>
            <a:r>
              <a:rPr lang="fa-IR" dirty="0">
                <a:solidFill>
                  <a:srgbClr val="002060"/>
                </a:solidFill>
              </a:rPr>
              <a:t/>
            </a:r>
            <a:br>
              <a:rPr lang="fa-IR" dirty="0">
                <a:solidFill>
                  <a:srgbClr val="002060"/>
                </a:solidFill>
              </a:rPr>
            </a:br>
            <a:r>
              <a:rPr lang="fa-IR" dirty="0">
                <a:solidFill>
                  <a:srgbClr val="002060"/>
                </a:solidFill>
              </a:rPr>
              <a:t/>
            </a:r>
            <a:br>
              <a:rPr lang="fa-IR" dirty="0">
                <a:solidFill>
                  <a:srgbClr val="002060"/>
                </a:solidFill>
              </a:rPr>
            </a:br>
            <a:r>
              <a:rPr lang="fa-IR" b="1" dirty="0">
                <a:solidFill>
                  <a:srgbClr val="002060"/>
                </a:solidFill>
                <a:latin typeface="Tahoma"/>
              </a:rPr>
              <a:t>15)</a:t>
            </a:r>
            <a:r>
              <a:rPr lang="fa-IR" dirty="0">
                <a:solidFill>
                  <a:srgbClr val="002060"/>
                </a:solidFill>
                <a:latin typeface="Tahoma"/>
              </a:rPr>
              <a:t> از یک ویروس یاب </a:t>
            </a:r>
            <a:r>
              <a:rPr lang="en-US" dirty="0">
                <a:solidFill>
                  <a:srgbClr val="002060"/>
                </a:solidFill>
                <a:latin typeface="Tahoma"/>
              </a:rPr>
              <a:t>update </a:t>
            </a:r>
            <a:r>
              <a:rPr lang="fa-IR" dirty="0">
                <a:solidFill>
                  <a:srgbClr val="002060"/>
                </a:solidFill>
                <a:latin typeface="Tahoma"/>
              </a:rPr>
              <a:t>شده استفاده کنید اگر ویروس یاب شما به روز نباشد شاید ضربهء جبران ناپذیری بخورید</a:t>
            </a:r>
            <a:endParaRPr lang="fa-IR" dirty="0">
              <a:solidFill>
                <a:srgbClr val="002060"/>
              </a:solidFill>
            </a:endParaRPr>
          </a:p>
        </p:txBody>
      </p:sp>
    </p:spTree>
    <p:extLst>
      <p:ext uri="{BB962C8B-B14F-4D97-AF65-F5344CB8AC3E}">
        <p14:creationId xmlns:p14="http://schemas.microsoft.com/office/powerpoint/2010/main" val="3054489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0" dirty="0">
                <a:solidFill>
                  <a:srgbClr val="333333"/>
                </a:solidFill>
                <a:effectLst/>
                <a:latin typeface="Tahoma"/>
              </a:rPr>
              <a:t>راه های افزایش امنیت کامپیوتر و جلوگیری از هک شدن</a:t>
            </a:r>
            <a:endParaRPr lang="fa-IR" dirty="0"/>
          </a:p>
        </p:txBody>
      </p:sp>
      <p:sp>
        <p:nvSpPr>
          <p:cNvPr id="3" name="Content Placeholder 2"/>
          <p:cNvSpPr>
            <a:spLocks noGrp="1"/>
          </p:cNvSpPr>
          <p:nvPr>
            <p:ph idx="1"/>
          </p:nvPr>
        </p:nvSpPr>
        <p:spPr/>
        <p:txBody>
          <a:bodyPr>
            <a:normAutofit fontScale="62500" lnSpcReduction="20000"/>
          </a:bodyPr>
          <a:lstStyle/>
          <a:p>
            <a:r>
              <a:rPr lang="fa-IR" b="1" dirty="0">
                <a:solidFill>
                  <a:srgbClr val="002060"/>
                </a:solidFill>
                <a:latin typeface="Tahoma"/>
              </a:rPr>
              <a:t>16) </a:t>
            </a:r>
            <a:r>
              <a:rPr lang="fa-IR" dirty="0">
                <a:solidFill>
                  <a:srgbClr val="002060"/>
                </a:solidFill>
                <a:latin typeface="Tahoma"/>
              </a:rPr>
              <a:t>حتما از یک فایروال در سیستم خود استفاده کنید ویروس یاب </a:t>
            </a:r>
            <a:r>
              <a:rPr lang="en-US" dirty="0">
                <a:solidFill>
                  <a:srgbClr val="002060"/>
                </a:solidFill>
                <a:latin typeface="Tahoma"/>
              </a:rPr>
              <a:t>Zone Alarm </a:t>
            </a:r>
            <a:r>
              <a:rPr lang="fa-IR" dirty="0">
                <a:solidFill>
                  <a:srgbClr val="002060"/>
                </a:solidFill>
                <a:latin typeface="Tahoma"/>
              </a:rPr>
              <a:t>و</a:t>
            </a:r>
            <a:r>
              <a:rPr lang="en-US" dirty="0">
                <a:solidFill>
                  <a:srgbClr val="002060"/>
                </a:solidFill>
                <a:latin typeface="Tahoma"/>
              </a:rPr>
              <a:t>Bit </a:t>
            </a:r>
            <a:r>
              <a:rPr lang="en-US" dirty="0" err="1">
                <a:solidFill>
                  <a:srgbClr val="002060"/>
                </a:solidFill>
                <a:latin typeface="Tahoma"/>
              </a:rPr>
              <a:t>Defendr</a:t>
            </a:r>
            <a:r>
              <a:rPr lang="en-US" dirty="0">
                <a:solidFill>
                  <a:srgbClr val="002060"/>
                </a:solidFill>
                <a:latin typeface="Tahoma"/>
              </a:rPr>
              <a:t> </a:t>
            </a:r>
            <a:r>
              <a:rPr lang="fa-IR" dirty="0">
                <a:solidFill>
                  <a:srgbClr val="002060"/>
                </a:solidFill>
                <a:latin typeface="Tahoma"/>
              </a:rPr>
              <a:t>فایروال های خوبی هستند.</a:t>
            </a:r>
            <a:r>
              <a:rPr lang="fa-IR" dirty="0">
                <a:solidFill>
                  <a:srgbClr val="002060"/>
                </a:solidFill>
              </a:rPr>
              <a:t/>
            </a:r>
            <a:br>
              <a:rPr lang="fa-IR" dirty="0">
                <a:solidFill>
                  <a:srgbClr val="002060"/>
                </a:solidFill>
              </a:rPr>
            </a:br>
            <a:r>
              <a:rPr lang="fa-IR" dirty="0">
                <a:solidFill>
                  <a:srgbClr val="002060"/>
                </a:solidFill>
              </a:rPr>
              <a:t/>
            </a:r>
            <a:br>
              <a:rPr lang="fa-IR" dirty="0">
                <a:solidFill>
                  <a:srgbClr val="002060"/>
                </a:solidFill>
              </a:rPr>
            </a:br>
            <a:r>
              <a:rPr lang="fa-IR" b="1" dirty="0">
                <a:solidFill>
                  <a:srgbClr val="002060"/>
                </a:solidFill>
                <a:latin typeface="Tahoma"/>
              </a:rPr>
              <a:t>17)</a:t>
            </a:r>
            <a:r>
              <a:rPr lang="fa-IR" dirty="0">
                <a:solidFill>
                  <a:srgbClr val="002060"/>
                </a:solidFill>
                <a:latin typeface="Tahoma"/>
              </a:rPr>
              <a:t> ویندوز خود رو همیشه به روز کنید و سرویس پک های آن را میتوان از سایت مایکروسافت دانلود کنید</a:t>
            </a:r>
            <a:r>
              <a:rPr lang="fa-IR" dirty="0">
                <a:solidFill>
                  <a:srgbClr val="002060"/>
                </a:solidFill>
              </a:rPr>
              <a:t/>
            </a:r>
            <a:br>
              <a:rPr lang="fa-IR" dirty="0">
                <a:solidFill>
                  <a:srgbClr val="002060"/>
                </a:solidFill>
              </a:rPr>
            </a:br>
            <a:r>
              <a:rPr lang="fa-IR" dirty="0">
                <a:solidFill>
                  <a:srgbClr val="002060"/>
                </a:solidFill>
              </a:rPr>
              <a:t/>
            </a:r>
            <a:br>
              <a:rPr lang="fa-IR" dirty="0">
                <a:solidFill>
                  <a:srgbClr val="002060"/>
                </a:solidFill>
              </a:rPr>
            </a:br>
            <a:r>
              <a:rPr lang="fa-IR" b="1" dirty="0">
                <a:solidFill>
                  <a:srgbClr val="002060"/>
                </a:solidFill>
                <a:latin typeface="Tahoma"/>
              </a:rPr>
              <a:t>18)</a:t>
            </a:r>
            <a:r>
              <a:rPr lang="fa-IR" dirty="0">
                <a:solidFill>
                  <a:srgbClr val="002060"/>
                </a:solidFill>
                <a:latin typeface="Tahoma"/>
              </a:rPr>
              <a:t> برنامه های خود رو همیشه </a:t>
            </a:r>
            <a:r>
              <a:rPr lang="en-US" dirty="0">
                <a:solidFill>
                  <a:srgbClr val="002060"/>
                </a:solidFill>
                <a:latin typeface="Tahoma"/>
              </a:rPr>
              <a:t>update </a:t>
            </a:r>
            <a:r>
              <a:rPr lang="fa-IR" dirty="0">
                <a:solidFill>
                  <a:srgbClr val="002060"/>
                </a:solidFill>
                <a:latin typeface="Tahoma"/>
              </a:rPr>
              <a:t>کنید مخصوصا برنامه هایی که زیاد با اینترنت سرو کار دارند.</a:t>
            </a:r>
            <a:r>
              <a:rPr lang="fa-IR" dirty="0">
                <a:solidFill>
                  <a:srgbClr val="002060"/>
                </a:solidFill>
              </a:rPr>
              <a:t/>
            </a:r>
            <a:br>
              <a:rPr lang="fa-IR" dirty="0">
                <a:solidFill>
                  <a:srgbClr val="002060"/>
                </a:solidFill>
              </a:rPr>
            </a:br>
            <a:r>
              <a:rPr lang="fa-IR" dirty="0">
                <a:solidFill>
                  <a:srgbClr val="002060"/>
                </a:solidFill>
              </a:rPr>
              <a:t/>
            </a:r>
            <a:br>
              <a:rPr lang="fa-IR" dirty="0">
                <a:solidFill>
                  <a:srgbClr val="002060"/>
                </a:solidFill>
              </a:rPr>
            </a:br>
            <a:r>
              <a:rPr lang="fa-IR" b="1" dirty="0">
                <a:solidFill>
                  <a:srgbClr val="002060"/>
                </a:solidFill>
                <a:latin typeface="Tahoma"/>
              </a:rPr>
              <a:t>19)</a:t>
            </a:r>
            <a:r>
              <a:rPr lang="fa-IR" dirty="0">
                <a:solidFill>
                  <a:srgbClr val="002060"/>
                </a:solidFill>
                <a:latin typeface="Tahoma"/>
              </a:rPr>
              <a:t> پورت های سیستم خود را چک کنید که یه موقع پورت تورجانی و .... روی سیسیتم شما باز نباشد با دستور </a:t>
            </a:r>
            <a:r>
              <a:rPr lang="en-US" dirty="0" err="1">
                <a:solidFill>
                  <a:srgbClr val="002060"/>
                </a:solidFill>
                <a:latin typeface="Tahoma"/>
              </a:rPr>
              <a:t>netstat</a:t>
            </a:r>
            <a:r>
              <a:rPr lang="en-US" dirty="0">
                <a:solidFill>
                  <a:srgbClr val="002060"/>
                </a:solidFill>
                <a:latin typeface="Tahoma"/>
              </a:rPr>
              <a:t> </a:t>
            </a:r>
            <a:r>
              <a:rPr lang="fa-IR" dirty="0">
                <a:solidFill>
                  <a:srgbClr val="002060"/>
                </a:solidFill>
                <a:latin typeface="Tahoma"/>
              </a:rPr>
              <a:t>و سوئیچ های مختلف آن</a:t>
            </a:r>
            <a:r>
              <a:rPr lang="fa-IR" dirty="0">
                <a:solidFill>
                  <a:srgbClr val="002060"/>
                </a:solidFill>
              </a:rPr>
              <a:t/>
            </a:r>
            <a:br>
              <a:rPr lang="fa-IR" dirty="0">
                <a:solidFill>
                  <a:srgbClr val="002060"/>
                </a:solidFill>
              </a:rPr>
            </a:br>
            <a:r>
              <a:rPr lang="fa-IR" dirty="0">
                <a:solidFill>
                  <a:srgbClr val="002060"/>
                </a:solidFill>
              </a:rPr>
              <a:t/>
            </a:r>
            <a:br>
              <a:rPr lang="fa-IR" dirty="0">
                <a:solidFill>
                  <a:srgbClr val="002060"/>
                </a:solidFill>
              </a:rPr>
            </a:br>
            <a:r>
              <a:rPr lang="fa-IR" b="1" dirty="0">
                <a:solidFill>
                  <a:srgbClr val="002060"/>
                </a:solidFill>
                <a:latin typeface="Tahoma"/>
              </a:rPr>
              <a:t>20) </a:t>
            </a:r>
            <a:r>
              <a:rPr lang="fa-IR" dirty="0">
                <a:solidFill>
                  <a:srgbClr val="002060"/>
                </a:solidFill>
                <a:latin typeface="Tahoma"/>
              </a:rPr>
              <a:t>همیشه </a:t>
            </a:r>
            <a:r>
              <a:rPr lang="en-US" dirty="0">
                <a:solidFill>
                  <a:srgbClr val="002060"/>
                </a:solidFill>
                <a:latin typeface="Tahoma"/>
              </a:rPr>
              <a:t>Task </a:t>
            </a:r>
            <a:r>
              <a:rPr lang="en-US" dirty="0" err="1">
                <a:solidFill>
                  <a:srgbClr val="002060"/>
                </a:solidFill>
                <a:latin typeface="Tahoma"/>
              </a:rPr>
              <a:t>Maneger</a:t>
            </a:r>
            <a:r>
              <a:rPr lang="en-US" dirty="0">
                <a:solidFill>
                  <a:srgbClr val="002060"/>
                </a:solidFill>
                <a:latin typeface="Tahoma"/>
              </a:rPr>
              <a:t> </a:t>
            </a:r>
            <a:r>
              <a:rPr lang="fa-IR" dirty="0">
                <a:solidFill>
                  <a:srgbClr val="002060"/>
                </a:solidFill>
                <a:latin typeface="Tahoma"/>
              </a:rPr>
              <a:t>را نگاه کنید تا اگر برنامه مشکوکی را دیدید آن را از حافظه خارج کنید.</a:t>
            </a:r>
            <a:r>
              <a:rPr lang="fa-IR" dirty="0">
                <a:solidFill>
                  <a:srgbClr val="002060"/>
                </a:solidFill>
              </a:rPr>
              <a:t/>
            </a:r>
            <a:br>
              <a:rPr lang="fa-IR" dirty="0">
                <a:solidFill>
                  <a:srgbClr val="002060"/>
                </a:solidFill>
              </a:rPr>
            </a:br>
            <a:r>
              <a:rPr lang="fa-IR" dirty="0">
                <a:solidFill>
                  <a:srgbClr val="002060"/>
                </a:solidFill>
              </a:rPr>
              <a:t/>
            </a:r>
            <a:br>
              <a:rPr lang="fa-IR" dirty="0">
                <a:solidFill>
                  <a:srgbClr val="002060"/>
                </a:solidFill>
              </a:rPr>
            </a:br>
            <a:r>
              <a:rPr lang="fa-IR" b="1" dirty="0">
                <a:solidFill>
                  <a:srgbClr val="002060"/>
                </a:solidFill>
                <a:latin typeface="Tahoma"/>
              </a:rPr>
              <a:t>21) </a:t>
            </a:r>
            <a:r>
              <a:rPr lang="fa-IR" dirty="0">
                <a:solidFill>
                  <a:srgbClr val="002060"/>
                </a:solidFill>
                <a:latin typeface="Tahoma"/>
              </a:rPr>
              <a:t>بیشتر حملات امروزه از طریق مرورگرهای وب هست و </a:t>
            </a:r>
            <a:r>
              <a:rPr lang="en-US" dirty="0">
                <a:solidFill>
                  <a:srgbClr val="002060"/>
                </a:solidFill>
                <a:latin typeface="Tahoma"/>
              </a:rPr>
              <a:t>IE </a:t>
            </a:r>
            <a:r>
              <a:rPr lang="fa-IR" dirty="0">
                <a:solidFill>
                  <a:srgbClr val="002060"/>
                </a:solidFill>
                <a:latin typeface="Tahoma"/>
              </a:rPr>
              <a:t>خود رو همیشه به روز نگه دارید و تاجایی که ممکن است از مرورگرهای دیگری مثل </a:t>
            </a:r>
            <a:r>
              <a:rPr lang="en-US" dirty="0">
                <a:solidFill>
                  <a:srgbClr val="002060"/>
                </a:solidFill>
                <a:latin typeface="Tahoma"/>
              </a:rPr>
              <a:t>opera </a:t>
            </a:r>
            <a:r>
              <a:rPr lang="fa-IR" dirty="0">
                <a:solidFill>
                  <a:srgbClr val="002060"/>
                </a:solidFill>
                <a:latin typeface="Tahoma"/>
              </a:rPr>
              <a:t>استفاده کنید که هم کمتر باگ دارند و هم سرعت زیادی نسبت به رقیب خود </a:t>
            </a:r>
            <a:r>
              <a:rPr lang="en-US" dirty="0">
                <a:solidFill>
                  <a:srgbClr val="002060"/>
                </a:solidFill>
                <a:latin typeface="Tahoma"/>
              </a:rPr>
              <a:t>IE </a:t>
            </a:r>
            <a:r>
              <a:rPr lang="fa-IR" dirty="0">
                <a:solidFill>
                  <a:srgbClr val="002060"/>
                </a:solidFill>
                <a:latin typeface="Tahoma"/>
              </a:rPr>
              <a:t>دارند.</a:t>
            </a:r>
            <a:r>
              <a:rPr lang="fa-IR" dirty="0">
                <a:solidFill>
                  <a:srgbClr val="002060"/>
                </a:solidFill>
              </a:rPr>
              <a:t/>
            </a:r>
            <a:br>
              <a:rPr lang="fa-IR" dirty="0">
                <a:solidFill>
                  <a:srgbClr val="002060"/>
                </a:solidFill>
              </a:rPr>
            </a:br>
            <a:r>
              <a:rPr lang="fa-IR" dirty="0">
                <a:solidFill>
                  <a:srgbClr val="002060"/>
                </a:solidFill>
              </a:rPr>
              <a:t/>
            </a:r>
            <a:br>
              <a:rPr lang="fa-IR" dirty="0">
                <a:solidFill>
                  <a:srgbClr val="002060"/>
                </a:solidFill>
              </a:rPr>
            </a:br>
            <a:r>
              <a:rPr lang="fa-IR" b="1" dirty="0">
                <a:solidFill>
                  <a:srgbClr val="002060"/>
                </a:solidFill>
                <a:latin typeface="Tahoma"/>
              </a:rPr>
              <a:t>22)</a:t>
            </a:r>
            <a:r>
              <a:rPr lang="fa-IR" dirty="0">
                <a:solidFill>
                  <a:srgbClr val="002060"/>
                </a:solidFill>
                <a:latin typeface="Tahoma"/>
              </a:rPr>
              <a:t> از یک </a:t>
            </a:r>
            <a:r>
              <a:rPr lang="en-US" dirty="0">
                <a:solidFill>
                  <a:srgbClr val="002060"/>
                </a:solidFill>
                <a:latin typeface="Tahoma"/>
              </a:rPr>
              <a:t>Trojan Remover </a:t>
            </a:r>
            <a:r>
              <a:rPr lang="fa-IR" dirty="0">
                <a:solidFill>
                  <a:srgbClr val="002060"/>
                </a:solidFill>
                <a:latin typeface="Tahoma"/>
              </a:rPr>
              <a:t>آپدیت شده استفاده کنید</a:t>
            </a:r>
            <a:r>
              <a:rPr lang="fa-IR" dirty="0">
                <a:solidFill>
                  <a:srgbClr val="002060"/>
                </a:solidFill>
              </a:rPr>
              <a:t/>
            </a:r>
            <a:br>
              <a:rPr lang="fa-IR" dirty="0">
                <a:solidFill>
                  <a:srgbClr val="002060"/>
                </a:solidFill>
              </a:rPr>
            </a:br>
            <a:endParaRPr lang="fa-IR" dirty="0">
              <a:solidFill>
                <a:srgbClr val="002060"/>
              </a:solidFill>
            </a:endParaRPr>
          </a:p>
        </p:txBody>
      </p:sp>
    </p:spTree>
    <p:extLst>
      <p:ext uri="{BB962C8B-B14F-4D97-AF65-F5344CB8AC3E}">
        <p14:creationId xmlns:p14="http://schemas.microsoft.com/office/powerpoint/2010/main" val="2460968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0" dirty="0">
                <a:solidFill>
                  <a:srgbClr val="333333"/>
                </a:solidFill>
                <a:effectLst/>
                <a:latin typeface="Tahoma"/>
              </a:rPr>
              <a:t>راه های افزایش امنیت کامپیوتر و جلوگیری از هک شدن</a:t>
            </a:r>
            <a:endParaRPr lang="fa-IR" dirty="0"/>
          </a:p>
        </p:txBody>
      </p:sp>
      <p:sp>
        <p:nvSpPr>
          <p:cNvPr id="3" name="Content Placeholder 2"/>
          <p:cNvSpPr>
            <a:spLocks noGrp="1"/>
          </p:cNvSpPr>
          <p:nvPr>
            <p:ph idx="1"/>
          </p:nvPr>
        </p:nvSpPr>
        <p:spPr/>
        <p:txBody>
          <a:bodyPr>
            <a:normAutofit fontScale="62500" lnSpcReduction="20000"/>
          </a:bodyPr>
          <a:lstStyle/>
          <a:p>
            <a:r>
              <a:rPr lang="fa-IR" b="1" dirty="0">
                <a:solidFill>
                  <a:srgbClr val="002060"/>
                </a:solidFill>
                <a:latin typeface="Tahoma"/>
              </a:rPr>
              <a:t>23)</a:t>
            </a:r>
            <a:r>
              <a:rPr lang="fa-IR" dirty="0">
                <a:solidFill>
                  <a:srgbClr val="002060"/>
                </a:solidFill>
                <a:latin typeface="Tahoma"/>
              </a:rPr>
              <a:t> امن ترین ابزارها نمیتوانند جای خود شخص رو بگیرند همان طور که اسکنرها هک نمکنند پس ابزارها زیاد نمیتوانند ما رو هک کنند این ماییم که با دست خودمان، خودمان رو هک میکنیم.</a:t>
            </a:r>
            <a:r>
              <a:rPr lang="fa-IR" dirty="0">
                <a:solidFill>
                  <a:srgbClr val="002060"/>
                </a:solidFill>
              </a:rPr>
              <a:t/>
            </a:r>
            <a:br>
              <a:rPr lang="fa-IR" dirty="0">
                <a:solidFill>
                  <a:srgbClr val="002060"/>
                </a:solidFill>
              </a:rPr>
            </a:br>
            <a:r>
              <a:rPr lang="fa-IR" dirty="0">
                <a:solidFill>
                  <a:srgbClr val="002060"/>
                </a:solidFill>
              </a:rPr>
              <a:t/>
            </a:r>
            <a:br>
              <a:rPr lang="fa-IR" dirty="0">
                <a:solidFill>
                  <a:srgbClr val="002060"/>
                </a:solidFill>
              </a:rPr>
            </a:br>
            <a:r>
              <a:rPr lang="fa-IR" b="1" dirty="0">
                <a:solidFill>
                  <a:srgbClr val="002060"/>
                </a:solidFill>
                <a:latin typeface="Tahoma"/>
              </a:rPr>
              <a:t>24) </a:t>
            </a:r>
            <a:r>
              <a:rPr lang="fa-IR" dirty="0">
                <a:solidFill>
                  <a:srgbClr val="002060"/>
                </a:solidFill>
                <a:latin typeface="Tahoma"/>
              </a:rPr>
              <a:t>اگر کسی میخواست از سیستم شما استفاده کند حتما یوزر </a:t>
            </a:r>
            <a:r>
              <a:rPr lang="en-US" dirty="0">
                <a:solidFill>
                  <a:srgbClr val="002060"/>
                </a:solidFill>
                <a:latin typeface="Tahoma"/>
              </a:rPr>
              <a:t>Guest </a:t>
            </a:r>
            <a:r>
              <a:rPr lang="fa-IR" dirty="0">
                <a:solidFill>
                  <a:srgbClr val="002060"/>
                </a:solidFill>
                <a:latin typeface="Tahoma"/>
              </a:rPr>
              <a:t>رو فعال کنید تا دوست شما از این یوزر استفاده کند.</a:t>
            </a:r>
            <a:r>
              <a:rPr lang="fa-IR" dirty="0">
                <a:solidFill>
                  <a:srgbClr val="002060"/>
                </a:solidFill>
              </a:rPr>
              <a:t/>
            </a:r>
            <a:br>
              <a:rPr lang="fa-IR" dirty="0">
                <a:solidFill>
                  <a:srgbClr val="002060"/>
                </a:solidFill>
              </a:rPr>
            </a:br>
            <a:r>
              <a:rPr lang="fa-IR" dirty="0">
                <a:solidFill>
                  <a:srgbClr val="002060"/>
                </a:solidFill>
              </a:rPr>
              <a:t/>
            </a:r>
            <a:br>
              <a:rPr lang="fa-IR" dirty="0">
                <a:solidFill>
                  <a:srgbClr val="002060"/>
                </a:solidFill>
              </a:rPr>
            </a:br>
            <a:r>
              <a:rPr lang="fa-IR" b="1" dirty="0">
                <a:solidFill>
                  <a:srgbClr val="002060"/>
                </a:solidFill>
                <a:latin typeface="Tahoma"/>
              </a:rPr>
              <a:t>25)</a:t>
            </a:r>
            <a:r>
              <a:rPr lang="fa-IR" dirty="0">
                <a:solidFill>
                  <a:srgbClr val="002060"/>
                </a:solidFill>
                <a:latin typeface="Tahoma"/>
              </a:rPr>
              <a:t> در هنگام وارد کردن یوزر نیم و پسورد خود در یاهو مسنجر از روش کپی و پیست و یا از صفحه کلیدمجازی ویندوز استفاده کنید با این ترتیب درصد هک شدن شما کاهش پیدا میکند.</a:t>
            </a:r>
            <a:r>
              <a:rPr lang="fa-IR" dirty="0">
                <a:solidFill>
                  <a:srgbClr val="002060"/>
                </a:solidFill>
              </a:rPr>
              <a:t/>
            </a:r>
            <a:br>
              <a:rPr lang="fa-IR" dirty="0">
                <a:solidFill>
                  <a:srgbClr val="002060"/>
                </a:solidFill>
              </a:rPr>
            </a:br>
            <a:r>
              <a:rPr lang="fa-IR" dirty="0">
                <a:solidFill>
                  <a:srgbClr val="002060"/>
                </a:solidFill>
              </a:rPr>
              <a:t/>
            </a:r>
            <a:br>
              <a:rPr lang="fa-IR" dirty="0">
                <a:solidFill>
                  <a:srgbClr val="002060"/>
                </a:solidFill>
              </a:rPr>
            </a:br>
            <a:r>
              <a:rPr lang="fa-IR" b="1" dirty="0">
                <a:solidFill>
                  <a:srgbClr val="002060"/>
                </a:solidFill>
                <a:latin typeface="Tahoma"/>
              </a:rPr>
              <a:t>26)</a:t>
            </a:r>
            <a:r>
              <a:rPr lang="fa-IR" dirty="0">
                <a:solidFill>
                  <a:srgbClr val="002060"/>
                </a:solidFill>
                <a:latin typeface="Tahoma"/>
              </a:rPr>
              <a:t> هنگام ثبت نام کردن در سایتهایی مثل یاهو و .... سوالی مبنی بر این که اگر روزی پسورد خود رو فراموش کردید و یا تاریخ تولد را از شما سوال میکند این مشخصات و به دقت به خاطر بسپارید تا در موقع ضروری بتوانید از آنها استفاده کنید.</a:t>
            </a:r>
            <a:r>
              <a:rPr lang="fa-IR" dirty="0">
                <a:solidFill>
                  <a:srgbClr val="002060"/>
                </a:solidFill>
              </a:rPr>
              <a:t/>
            </a:r>
            <a:br>
              <a:rPr lang="fa-IR" dirty="0">
                <a:solidFill>
                  <a:srgbClr val="002060"/>
                </a:solidFill>
              </a:rPr>
            </a:br>
            <a:r>
              <a:rPr lang="fa-IR" dirty="0">
                <a:solidFill>
                  <a:srgbClr val="002060"/>
                </a:solidFill>
              </a:rPr>
              <a:t/>
            </a:r>
            <a:br>
              <a:rPr lang="fa-IR" dirty="0">
                <a:solidFill>
                  <a:srgbClr val="002060"/>
                </a:solidFill>
              </a:rPr>
            </a:br>
            <a:r>
              <a:rPr lang="fa-IR" b="1" dirty="0">
                <a:solidFill>
                  <a:srgbClr val="002060"/>
                </a:solidFill>
                <a:latin typeface="Tahoma"/>
              </a:rPr>
              <a:t>27)</a:t>
            </a:r>
            <a:r>
              <a:rPr lang="fa-IR" dirty="0">
                <a:solidFill>
                  <a:srgbClr val="002060"/>
                </a:solidFill>
                <a:latin typeface="Tahoma"/>
              </a:rPr>
              <a:t> ایمیلهایی که حاوی پسورد و یوزرنیم شما در سایتهای متفاوت هست (هنگام ریجستر کردن معمولا بعضی از سایتها برای شما میفرستند) را حتما پاک کنید اگر شما شما این کار رو نکنید اگر یه روزی </a:t>
            </a:r>
            <a:r>
              <a:rPr lang="en-US" dirty="0">
                <a:solidFill>
                  <a:srgbClr val="002060"/>
                </a:solidFill>
                <a:latin typeface="Tahoma"/>
              </a:rPr>
              <a:t>ID </a:t>
            </a:r>
            <a:r>
              <a:rPr lang="fa-IR" dirty="0">
                <a:solidFill>
                  <a:srgbClr val="002060"/>
                </a:solidFill>
                <a:latin typeface="Tahoma"/>
              </a:rPr>
              <a:t>شما هک شود هکر با یک تیر دو نشون رو میزند.</a:t>
            </a:r>
            <a:r>
              <a:rPr lang="fa-IR" dirty="0">
                <a:solidFill>
                  <a:srgbClr val="002060"/>
                </a:solidFill>
              </a:rPr>
              <a:t/>
            </a:r>
            <a:br>
              <a:rPr lang="fa-IR" dirty="0">
                <a:solidFill>
                  <a:srgbClr val="002060"/>
                </a:solidFill>
              </a:rPr>
            </a:br>
            <a:endParaRPr lang="fa-IR" dirty="0">
              <a:solidFill>
                <a:srgbClr val="002060"/>
              </a:solidFill>
            </a:endParaRPr>
          </a:p>
        </p:txBody>
      </p:sp>
    </p:spTree>
    <p:extLst>
      <p:ext uri="{BB962C8B-B14F-4D97-AF65-F5344CB8AC3E}">
        <p14:creationId xmlns:p14="http://schemas.microsoft.com/office/powerpoint/2010/main" val="3691976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0" dirty="0">
                <a:solidFill>
                  <a:srgbClr val="333333"/>
                </a:solidFill>
                <a:effectLst/>
                <a:latin typeface="Tahoma"/>
              </a:rPr>
              <a:t>راه های افزایش امنیت کامپیوتر و جلوگیری از هک شدن</a:t>
            </a:r>
            <a:endParaRPr lang="fa-IR" dirty="0"/>
          </a:p>
        </p:txBody>
      </p:sp>
      <p:sp>
        <p:nvSpPr>
          <p:cNvPr id="3" name="Content Placeholder 2"/>
          <p:cNvSpPr>
            <a:spLocks noGrp="1"/>
          </p:cNvSpPr>
          <p:nvPr>
            <p:ph idx="1"/>
          </p:nvPr>
        </p:nvSpPr>
        <p:spPr/>
        <p:txBody>
          <a:bodyPr>
            <a:normAutofit/>
          </a:bodyPr>
          <a:lstStyle/>
          <a:p>
            <a:r>
              <a:rPr lang="fa-IR" sz="2400" b="1" dirty="0">
                <a:solidFill>
                  <a:srgbClr val="002060"/>
                </a:solidFill>
                <a:latin typeface="Tahoma"/>
              </a:rPr>
              <a:t>28)</a:t>
            </a:r>
            <a:r>
              <a:rPr lang="fa-IR" sz="2400" dirty="0">
                <a:solidFill>
                  <a:srgbClr val="002060"/>
                </a:solidFill>
                <a:latin typeface="Tahoma"/>
              </a:rPr>
              <a:t> هنگامی که در محل کار یا خانه هستید و اطلاعات مهمی روی صفحه مانیتورتون هست کامپیوترتان رو ترک نکنید ابتدا از تمام برنامه ها </a:t>
            </a:r>
            <a:r>
              <a:rPr lang="en-US" sz="2400" dirty="0">
                <a:solidFill>
                  <a:srgbClr val="002060"/>
                </a:solidFill>
                <a:latin typeface="Tahoma"/>
              </a:rPr>
              <a:t>Logout </a:t>
            </a:r>
            <a:r>
              <a:rPr lang="fa-IR" sz="2400" dirty="0">
                <a:solidFill>
                  <a:srgbClr val="002060"/>
                </a:solidFill>
                <a:latin typeface="Tahoma"/>
              </a:rPr>
              <a:t>کنید و خارج شوید زیرا ممکن است شخصی در همین حین اطلاعات مهم شما رو به سرقت ببرد.</a:t>
            </a:r>
            <a:endParaRPr lang="fa-IR" sz="2400" dirty="0">
              <a:solidFill>
                <a:srgbClr val="002060"/>
              </a:solidFill>
            </a:endParaRPr>
          </a:p>
        </p:txBody>
      </p:sp>
    </p:spTree>
    <p:extLst>
      <p:ext uri="{BB962C8B-B14F-4D97-AF65-F5344CB8AC3E}">
        <p14:creationId xmlns:p14="http://schemas.microsoft.com/office/powerpoint/2010/main" val="3594090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229600" cy="1143000"/>
          </a:xfrm>
        </p:spPr>
        <p:txBody>
          <a:bodyPr>
            <a:normAutofit/>
          </a:bodyPr>
          <a:lstStyle/>
          <a:p>
            <a:r>
              <a:rPr lang="fa-IR" sz="3200" b="0" dirty="0">
                <a:solidFill>
                  <a:schemeClr val="bg1">
                    <a:lumMod val="95000"/>
                    <a:lumOff val="5000"/>
                  </a:schemeClr>
                </a:solidFill>
                <a:effectLst/>
                <a:latin typeface="BYekan"/>
              </a:rPr>
              <a:t>روش های هک کردن </a:t>
            </a:r>
            <a:r>
              <a:rPr lang="en-US" sz="3200" b="0" dirty="0">
                <a:solidFill>
                  <a:schemeClr val="bg1">
                    <a:lumMod val="95000"/>
                    <a:lumOff val="5000"/>
                  </a:schemeClr>
                </a:solidFill>
                <a:effectLst/>
                <a:latin typeface="BYekan"/>
              </a:rPr>
              <a:t>Account </a:t>
            </a:r>
            <a:r>
              <a:rPr lang="fa-IR" sz="3200" b="0" dirty="0">
                <a:solidFill>
                  <a:schemeClr val="bg1">
                    <a:lumMod val="95000"/>
                    <a:lumOff val="5000"/>
                  </a:schemeClr>
                </a:solidFill>
                <a:effectLst/>
                <a:latin typeface="BYekan"/>
              </a:rPr>
              <a:t>های اینترنتی</a:t>
            </a:r>
            <a:br>
              <a:rPr lang="fa-IR" sz="3200" b="0" dirty="0">
                <a:solidFill>
                  <a:schemeClr val="bg1">
                    <a:lumMod val="95000"/>
                    <a:lumOff val="5000"/>
                  </a:schemeClr>
                </a:solidFill>
                <a:effectLst/>
                <a:latin typeface="BYekan"/>
              </a:rPr>
            </a:br>
            <a:endParaRPr lang="fa-IR" sz="3200" dirty="0">
              <a:solidFill>
                <a:schemeClr val="bg1">
                  <a:lumMod val="95000"/>
                  <a:lumOff val="5000"/>
                </a:schemeClr>
              </a:solidFill>
            </a:endParaRPr>
          </a:p>
        </p:txBody>
      </p:sp>
      <p:sp>
        <p:nvSpPr>
          <p:cNvPr id="3" name="Content Placeholder 2"/>
          <p:cNvSpPr>
            <a:spLocks noGrp="1"/>
          </p:cNvSpPr>
          <p:nvPr>
            <p:ph idx="1"/>
          </p:nvPr>
        </p:nvSpPr>
        <p:spPr/>
        <p:txBody>
          <a:bodyPr>
            <a:normAutofit fontScale="77500" lnSpcReduction="20000"/>
          </a:bodyPr>
          <a:lstStyle/>
          <a:p>
            <a:r>
              <a:rPr lang="fa-IR" dirty="0">
                <a:solidFill>
                  <a:srgbClr val="002060"/>
                </a:solidFill>
                <a:latin typeface="tahoma"/>
              </a:rPr>
              <a:t>نکته قابل توجه اینجاست که آنها به رفتار و عملکرد شما و نقاط ضعفتان توجه دارند. یک مهاجم یا هکر حرفه ای با توجه به رفتار و اعمال شما، عکس العمل نشان می دهد و شروع به حمله می کند. پس چکار باید کرد؟ بهترین کار برای حفاظت از اطلاعات مهم و محرمانه شما بالابردن علم و اطلاعات شخصی در دنیای مجازی و فضای سایبری است. به قول دوست خودم آقای </a:t>
            </a:r>
            <a:r>
              <a:rPr lang="fa-IR" dirty="0">
                <a:solidFill>
                  <a:srgbClr val="002060"/>
                </a:solidFill>
                <a:latin typeface="tahoma"/>
                <a:hlinkClick r:id="rId2"/>
              </a:rPr>
              <a:t>مهندس محمد نصیری</a:t>
            </a:r>
            <a:r>
              <a:rPr lang="fa-IR" dirty="0">
                <a:solidFill>
                  <a:srgbClr val="002060"/>
                </a:solidFill>
                <a:latin typeface="tahoma"/>
              </a:rPr>
              <a:t> که همیشه می گویند: </a:t>
            </a:r>
            <a:r>
              <a:rPr lang="en-US" dirty="0">
                <a:solidFill>
                  <a:srgbClr val="002060"/>
                </a:solidFill>
                <a:latin typeface="tahoma"/>
              </a:rPr>
              <a:t>Knowledge is power (</a:t>
            </a:r>
            <a:r>
              <a:rPr lang="fa-IR" dirty="0">
                <a:solidFill>
                  <a:srgbClr val="002060"/>
                </a:solidFill>
                <a:latin typeface="tahoma"/>
              </a:rPr>
              <a:t>یعنی دانش قدرت است ) که واقعاً هم دانش و علم و اطلاعات شما تنها راه در امان ماندن از حمله های پی در پی مهاجمین می باشد. ما روزانه مورد حملات کوچک و بزرگ هکر ها هستیم و شاید خیلی از مواقع متوجه این موضوع نشویم. درک این که حساب های آنلاین بانکی شما، حساب های کاربریتان </a:t>
            </a:r>
            <a:r>
              <a:rPr lang="en-US" dirty="0">
                <a:solidFill>
                  <a:srgbClr val="002060"/>
                </a:solidFill>
                <a:latin typeface="tahoma"/>
              </a:rPr>
              <a:t>email </a:t>
            </a:r>
            <a:r>
              <a:rPr lang="fa-IR" dirty="0">
                <a:solidFill>
                  <a:srgbClr val="002060"/>
                </a:solidFill>
                <a:latin typeface="tahoma"/>
              </a:rPr>
              <a:t>و </a:t>
            </a:r>
            <a:r>
              <a:rPr lang="en-US" dirty="0">
                <a:solidFill>
                  <a:srgbClr val="002060"/>
                </a:solidFill>
                <a:latin typeface="tahoma"/>
              </a:rPr>
              <a:t>Account </a:t>
            </a:r>
            <a:r>
              <a:rPr lang="fa-IR" dirty="0">
                <a:solidFill>
                  <a:srgbClr val="002060"/>
                </a:solidFill>
                <a:latin typeface="tahoma"/>
              </a:rPr>
              <a:t>هایتان چطور و چگونه و از چه راه هایی ممکن است به خطر بیافتد ، قطعاً کمک زیادی به شما می کند. شاید برخی از مواردی را که در ادامه عرض می کنم ،خودتان هم بدانید. ولی یاد آوری مجدد آن هم خالی از لطف نیست. من در این مقاله ام قصد دارم چند تا از ابزارها و راه کارهای کلی که مهاجمین بوسیله آنها نفوذ و حمله می کنند را معرفی کنم. البته در مورد امنیت اطلاعات سری مقالات مهندس محمد نصیری در وب سایت </a:t>
            </a:r>
            <a:r>
              <a:rPr lang="en-US" dirty="0">
                <a:solidFill>
                  <a:srgbClr val="002060"/>
                </a:solidFill>
                <a:latin typeface="tahoma"/>
              </a:rPr>
              <a:t>www.itpro.ir </a:t>
            </a:r>
            <a:r>
              <a:rPr lang="fa-IR" dirty="0">
                <a:solidFill>
                  <a:srgbClr val="002060"/>
                </a:solidFill>
                <a:latin typeface="tahoma"/>
              </a:rPr>
              <a:t>موجود است که من فقط به طور مختصر برخی از ابزارهای حمله مهاجمین را شرح می دهم</a:t>
            </a:r>
            <a:endParaRPr lang="fa-IR" dirty="0">
              <a:solidFill>
                <a:srgbClr val="002060"/>
              </a:solidFill>
            </a:endParaRPr>
          </a:p>
        </p:txBody>
      </p:sp>
    </p:spTree>
    <p:extLst>
      <p:ext uri="{BB962C8B-B14F-4D97-AF65-F5344CB8AC3E}">
        <p14:creationId xmlns:p14="http://schemas.microsoft.com/office/powerpoint/2010/main" val="13476140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165</TotalTime>
  <Words>1026</Words>
  <Application>Microsoft Office PowerPoint</Application>
  <PresentationFormat>On-screen Show (4:3)</PresentationFormat>
  <Paragraphs>41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Theme</vt:lpstr>
      <vt:lpstr>به نام خدا</vt:lpstr>
      <vt:lpstr>راه های افزایش امنیت کامپیوتر و جلوگیری از هک شدن</vt:lpstr>
      <vt:lpstr>راه های افزایش امنیت کامپیوتر و جلوگیری از هک شدن</vt:lpstr>
      <vt:lpstr>راه های افزایش امنیت کامپیوتر و جلوگیری از هک شدن</vt:lpstr>
      <vt:lpstr>راه های افزایش امنیت کامپیوتر و جلوگیری از هک شدن</vt:lpstr>
      <vt:lpstr>راه های افزایش امنیت کامپیوتر و جلوگیری از هک شدن</vt:lpstr>
      <vt:lpstr>راه های افزایش امنیت کامپیوتر و جلوگیری از هک شدن</vt:lpstr>
      <vt:lpstr>راه های افزایش امنیت کامپیوتر و جلوگیری از هک شدن</vt:lpstr>
      <vt:lpstr>روش های هک کردن Account های اینترنتی </vt:lpstr>
      <vt:lpstr> Key loggers یا ثبت کننده وقایع صفحه کلید</vt:lpstr>
      <vt:lpstr> Key loggers یا ثبت کننده وقایع صفحه کلید  </vt:lpstr>
      <vt:lpstr> Key loggers یا ثبت کننده وقایع صفحه کلید</vt:lpstr>
      <vt:lpstr>۷ روش برای مقابله با هک شدن در گوشی های هوشمند</vt:lpstr>
      <vt:lpstr>۷ روش برای مقابله با هک شدن در گوشی های هوشمند</vt:lpstr>
      <vt:lpstr>۷ روش برای مقابله با هک شدن در گوشی های هوشمند</vt:lpstr>
    </vt:vector>
  </TitlesOfParts>
  <Company>Novin Pendar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راه های افزایش امنیت کامپیوتر و جلوگیری از هک شدن</dc:title>
  <dc:creator>Novin Pendar</dc:creator>
  <cp:lastModifiedBy>Novin Pendar</cp:lastModifiedBy>
  <cp:revision>6</cp:revision>
  <dcterms:created xsi:type="dcterms:W3CDTF">2014-12-06T18:09:59Z</dcterms:created>
  <dcterms:modified xsi:type="dcterms:W3CDTF">2014-12-06T20:55:20Z</dcterms:modified>
</cp:coreProperties>
</file>